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embeddedFontLst>
    <p:embeddedFont>
      <p:font typeface="Raleway"/>
      <p:regular r:id="rId40"/>
      <p:bold r:id="rId41"/>
      <p:italic r:id="rId42"/>
      <p:boldItalic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regular.fntdata"/><Relationship Id="rId20" Type="http://schemas.openxmlformats.org/officeDocument/2006/relationships/slide" Target="slides/slide15.xml"/><Relationship Id="rId42" Type="http://schemas.openxmlformats.org/officeDocument/2006/relationships/font" Target="fonts/Raleway-italic.fntdata"/><Relationship Id="rId41" Type="http://schemas.openxmlformats.org/officeDocument/2006/relationships/font" Target="fonts/Raleway-bold.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Raleway-boldItalic.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rim_tabs" TargetMode="External"/><Relationship Id="rId3" Type="http://schemas.openxmlformats.org/officeDocument/2006/relationships/hyperlink" Target="https://en.wikipedia.org/wiki/Trim_tab" TargetMode="External"/><Relationship Id="rId4" Type="http://schemas.openxmlformats.org/officeDocument/2006/relationships/hyperlink" Target="https://en.wikipedia.org/wiki/Servo_tab" TargetMode="External"/><Relationship Id="rId5" Type="http://schemas.openxmlformats.org/officeDocument/2006/relationships/hyperlink" Target="https://en.wikipedia.org/wiki/Servo_tab" TargetMode="External"/><Relationship Id="rId6" Type="http://schemas.openxmlformats.org/officeDocument/2006/relationships/hyperlink" Target="https://en.wikipedia.org/wiki/Anti-servo_tab" TargetMode="External"/><Relationship Id="rId7" Type="http://schemas.openxmlformats.org/officeDocument/2006/relationships/hyperlink" Target="https://en.wikipedia.org/wiki/Trailing_edg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rim_tabs" TargetMode="External"/><Relationship Id="rId3" Type="http://schemas.openxmlformats.org/officeDocument/2006/relationships/hyperlink" Target="https://en.wikipedia.org/wiki/Trim_tab" TargetMode="External"/><Relationship Id="rId4" Type="http://schemas.openxmlformats.org/officeDocument/2006/relationships/hyperlink" Target="https://en.wikipedia.org/wiki/Servo_tab" TargetMode="External"/><Relationship Id="rId5" Type="http://schemas.openxmlformats.org/officeDocument/2006/relationships/hyperlink" Target="https://en.wikipedia.org/wiki/Servo_tab" TargetMode="External"/><Relationship Id="rId6" Type="http://schemas.openxmlformats.org/officeDocument/2006/relationships/hyperlink" Target="https://en.wikipedia.org/wiki/Anti-servo_tab"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a32c4003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aa32c4003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3270f634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3270f634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a32c4003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a32c4003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b3270f634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b3270f634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a32c4003f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a32c4003f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b3270f634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b3270f634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a32c400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a32c400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e462279a4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e462279a4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ce462279a4_6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ce462279a4_6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3270f634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3270f634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b32d1de71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b32d1de71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aa32c4003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aa32c4003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b3270f6341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b3270f634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aa32c4003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aa32c4003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3270f6341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3270f6341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ce462279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ce462279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a32c4003f_5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a32c4003f_5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3270f634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3270f634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Change of Area equation: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a32c4003f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a32c4003f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b3270f634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b3270f634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b3270f6341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b3270f6341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Jasmine</a:t>
            </a:r>
            <a:endParaRPr>
              <a:highlight>
                <a:srgbClr val="FFFFFF"/>
              </a:highlight>
            </a:endParaRPr>
          </a:p>
          <a:p>
            <a:pPr indent="-298450" lvl="0" marL="685800" rtl="0" algn="l">
              <a:lnSpc>
                <a:spcPct val="115000"/>
              </a:lnSpc>
              <a:spcBef>
                <a:spcPts val="600"/>
              </a:spcBef>
              <a:spcAft>
                <a:spcPts val="0"/>
              </a:spcAft>
              <a:buClr>
                <a:srgbClr val="000000"/>
              </a:buClr>
              <a:buSzPts val="1100"/>
              <a:buChar char="●"/>
            </a:pPr>
            <a:r>
              <a:rPr lang="en">
                <a:highlight>
                  <a:srgbClr val="FFFFFF"/>
                </a:highlight>
              </a:rPr>
              <a:t>On control surfaces:</a:t>
            </a:r>
            <a:endParaRPr>
              <a:highlight>
                <a:srgbClr val="FFFFFF"/>
              </a:highlight>
            </a:endParaRPr>
          </a:p>
          <a:p>
            <a:pPr indent="-298450" lvl="0" marL="889000" rtl="0" algn="l">
              <a:lnSpc>
                <a:spcPct val="115000"/>
              </a:lnSpc>
              <a:spcBef>
                <a:spcPts val="0"/>
              </a:spcBef>
              <a:spcAft>
                <a:spcPts val="0"/>
              </a:spcAft>
              <a:buClr>
                <a:srgbClr val="000000"/>
              </a:buClr>
              <a:buSzPts val="1100"/>
              <a:buChar char="●"/>
            </a:pPr>
            <a:r>
              <a:rPr lang="en">
                <a:highlight>
                  <a:srgbClr val="FFFFFF"/>
                </a:highlight>
                <a:uFill>
                  <a:noFill/>
                </a:uFill>
                <a:hlinkClick r:id="rId2"/>
              </a:rPr>
              <a:t>trim tabs</a:t>
            </a:r>
            <a:r>
              <a:rPr lang="en">
                <a:highlight>
                  <a:srgbClr val="FFFFFF"/>
                </a:highlight>
              </a:rPr>
              <a:t> - </a:t>
            </a:r>
            <a:r>
              <a:rPr lang="en">
                <a:uFill>
                  <a:noFill/>
                </a:uFill>
                <a:hlinkClick r:id="rId3"/>
              </a:rPr>
              <a:t> used to control the trim of the controls, i.e. to counteract hydro- or aerodynamic forces and stabilise the boat or aircraft in a particular desired attitude without the need for the operator to constantly apply a control force. This is done by adjusting the angle of the tab relative to the larger surface.</a:t>
            </a:r>
            <a:endParaRPr>
              <a:highlight>
                <a:srgbClr val="FFFFFF"/>
              </a:highlight>
            </a:endParaRPr>
          </a:p>
          <a:p>
            <a:pPr indent="-298450" lvl="0" marL="889000" rtl="0" algn="l">
              <a:lnSpc>
                <a:spcPct val="115000"/>
              </a:lnSpc>
              <a:spcBef>
                <a:spcPts val="0"/>
              </a:spcBef>
              <a:spcAft>
                <a:spcPts val="0"/>
              </a:spcAft>
              <a:buClr>
                <a:srgbClr val="000000"/>
              </a:buClr>
              <a:buSzPts val="1100"/>
              <a:buChar char="●"/>
            </a:pPr>
            <a:r>
              <a:rPr lang="en">
                <a:highlight>
                  <a:srgbClr val="FFFFFF"/>
                </a:highlight>
                <a:uFill>
                  <a:noFill/>
                </a:uFill>
                <a:hlinkClick r:id="rId4"/>
              </a:rPr>
              <a:t>servo tabs</a:t>
            </a:r>
            <a:r>
              <a:rPr lang="en">
                <a:highlight>
                  <a:srgbClr val="FFFFFF"/>
                </a:highlight>
              </a:rPr>
              <a:t> - </a:t>
            </a:r>
            <a:r>
              <a:rPr lang="en">
                <a:uFill>
                  <a:noFill/>
                </a:uFill>
                <a:hlinkClick r:id="rId5"/>
              </a:rPr>
              <a:t>a small hinged device installed on an aircraft control surface to assist the movement of the control surfaces (make it feel lighter). They don’t keep the control surfaces in a desired position; only provide a mechanical advantage to the pilot.</a:t>
            </a:r>
            <a:endParaRPr>
              <a:highlight>
                <a:srgbClr val="FFFFFF"/>
              </a:highlight>
            </a:endParaRPr>
          </a:p>
          <a:p>
            <a:pPr indent="-298450" lvl="0" marL="889000" rtl="0" algn="l">
              <a:lnSpc>
                <a:spcPct val="115000"/>
              </a:lnSpc>
              <a:spcBef>
                <a:spcPts val="0"/>
              </a:spcBef>
              <a:spcAft>
                <a:spcPts val="0"/>
              </a:spcAft>
              <a:buClr>
                <a:srgbClr val="000000"/>
              </a:buClr>
              <a:buSzPts val="1100"/>
              <a:buChar char="●"/>
            </a:pPr>
            <a:r>
              <a:rPr lang="en">
                <a:highlight>
                  <a:srgbClr val="FFFFFF"/>
                </a:highlight>
                <a:uFill>
                  <a:noFill/>
                </a:uFill>
                <a:hlinkClick r:id="rId6"/>
              </a:rPr>
              <a:t>anti-servo tabs</a:t>
            </a:r>
            <a:r>
              <a:rPr lang="en">
                <a:highlight>
                  <a:srgbClr val="FFFFFF"/>
                </a:highlight>
              </a:rPr>
              <a:t> - It deploys in the same direction as the control surface, making the movement of the control surface more difficult and requires more force applied to the controls by the pilot. This may seem counter-productive, but it is commonly used on aircraft where the controls are too light or the aircraft requires additional stability (makes the plane feel heavier, therefore have more of a “feel” and control over the plane</a:t>
            </a:r>
            <a:endParaRPr>
              <a:highlight>
                <a:srgbClr val="FFFFFF"/>
              </a:highlight>
            </a:endParaRPr>
          </a:p>
          <a:p>
            <a:pPr indent="0" lvl="0" marL="0" rtl="0" algn="l">
              <a:lnSpc>
                <a:spcPct val="115000"/>
              </a:lnSpc>
              <a:spcBef>
                <a:spcPts val="800"/>
              </a:spcBef>
              <a:spcAft>
                <a:spcPts val="0"/>
              </a:spcAft>
              <a:buNone/>
            </a:pPr>
            <a:r>
              <a:rPr lang="en">
                <a:highlight>
                  <a:srgbClr val="FFFFFF"/>
                </a:highlight>
              </a:rPr>
              <a:t>Other stuff:</a:t>
            </a:r>
            <a:endParaRPr>
              <a:highlight>
                <a:srgbClr val="FFFFFF"/>
              </a:highlight>
            </a:endParaRPr>
          </a:p>
          <a:p>
            <a:pPr indent="-295275" lvl="0" marL="889000" rtl="0" algn="l">
              <a:lnSpc>
                <a:spcPct val="115000"/>
              </a:lnSpc>
              <a:spcBef>
                <a:spcPts val="800"/>
              </a:spcBef>
              <a:spcAft>
                <a:spcPts val="0"/>
              </a:spcAft>
              <a:buClr>
                <a:srgbClr val="202122"/>
              </a:buClr>
              <a:buSzPts val="1050"/>
              <a:buChar char="●"/>
            </a:pPr>
            <a:r>
              <a:rPr lang="en">
                <a:highlight>
                  <a:srgbClr val="FFFFFF"/>
                </a:highlight>
              </a:rPr>
              <a:t>Anti-shock bodies - reduces drag</a:t>
            </a:r>
            <a:endParaRPr>
              <a:highlight>
                <a:srgbClr val="FFFFFF"/>
              </a:highlight>
            </a:endParaRPr>
          </a:p>
          <a:p>
            <a:pPr indent="-295275" lvl="0" marL="889000" rtl="0" algn="l">
              <a:lnSpc>
                <a:spcPct val="115000"/>
              </a:lnSpc>
              <a:spcBef>
                <a:spcPts val="0"/>
              </a:spcBef>
              <a:spcAft>
                <a:spcPts val="0"/>
              </a:spcAft>
              <a:buClr>
                <a:srgbClr val="202122"/>
              </a:buClr>
              <a:buSzPts val="1050"/>
              <a:buChar char="●"/>
            </a:pPr>
            <a:r>
              <a:rPr lang="en">
                <a:highlight>
                  <a:srgbClr val="FFFFFF"/>
                </a:highlight>
              </a:rPr>
              <a:t>Static dischargers - get rid of/lowers static </a:t>
            </a:r>
            <a:endParaRPr>
              <a:highlight>
                <a:srgbClr val="FFFFFF"/>
              </a:highlight>
            </a:endParaRPr>
          </a:p>
          <a:p>
            <a:pPr indent="0" lvl="0" marL="0" rtl="0" algn="l">
              <a:spcBef>
                <a:spcPts val="800"/>
              </a:spcBef>
              <a:spcAft>
                <a:spcPts val="0"/>
              </a:spcAft>
              <a:buNone/>
            </a:pPr>
            <a:r>
              <a:rPr lang="en" u="sng">
                <a:highlight>
                  <a:srgbClr val="FFFFFF"/>
                </a:highlight>
                <a:hlinkClick r:id="rId7"/>
              </a:rPr>
              <a:t>-Source</a:t>
            </a:r>
            <a:endParaRPr>
              <a:highlight>
                <a:srgbClr val="FFFFFF"/>
              </a:highlight>
            </a:endParaRPr>
          </a:p>
          <a:p>
            <a:pPr indent="0" lvl="0" marL="0" rtl="0" algn="l">
              <a:spcBef>
                <a:spcPts val="0"/>
              </a:spcBef>
              <a:spcAft>
                <a:spcPts val="0"/>
              </a:spcAft>
              <a:buNone/>
            </a:pPr>
            <a:r>
              <a:rPr lang="en">
                <a:highlight>
                  <a:srgbClr val="FFFFFF"/>
                </a:highlight>
              </a:rPr>
              <a:t>-</a:t>
            </a:r>
            <a:endParaRPr>
              <a:highlight>
                <a:srgbClr val="FFFFFF"/>
              </a:highlight>
            </a:endParaRPr>
          </a:p>
          <a:p>
            <a:pPr indent="0" lvl="0" marL="0" rtl="0" algn="l">
              <a:spcBef>
                <a:spcPts val="0"/>
              </a:spcBef>
              <a:spcAft>
                <a:spcPts val="0"/>
              </a:spcAft>
              <a:buNone/>
            </a:pPr>
            <a:r>
              <a:t/>
            </a:r>
            <a:endParaRPr>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b3270f634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b3270f634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ce462279a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ce462279a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highlight>
                  <a:srgbClr val="FFFFFF"/>
                </a:highlight>
              </a:rPr>
              <a:t>-Near the rear </a:t>
            </a:r>
            <a:r>
              <a:rPr b="1" lang="en">
                <a:solidFill>
                  <a:schemeClr val="dk1"/>
                </a:solidFill>
                <a:highlight>
                  <a:srgbClr val="FFFFFF"/>
                </a:highlight>
              </a:rPr>
              <a:t>edge</a:t>
            </a:r>
            <a:r>
              <a:rPr lang="en">
                <a:solidFill>
                  <a:schemeClr val="dk1"/>
                </a:solidFill>
                <a:highlight>
                  <a:srgbClr val="FFFFFF"/>
                </a:highlight>
              </a:rPr>
              <a:t> where the airflow separated by the leading </a:t>
            </a:r>
            <a:r>
              <a:rPr b="1" lang="en">
                <a:solidFill>
                  <a:schemeClr val="dk1"/>
                </a:solidFill>
                <a:highlight>
                  <a:srgbClr val="FFFFFF"/>
                </a:highlight>
              </a:rPr>
              <a:t>edge</a:t>
            </a:r>
            <a:r>
              <a:rPr lang="en">
                <a:solidFill>
                  <a:schemeClr val="dk1"/>
                </a:solidFill>
                <a:highlight>
                  <a:srgbClr val="FFFFFF"/>
                </a:highlight>
              </a:rPr>
              <a:t> meets. </a:t>
            </a:r>
            <a:r>
              <a:rPr lang="en">
                <a:solidFill>
                  <a:schemeClr val="dk1"/>
                </a:solidFill>
                <a:highlight>
                  <a:srgbClr val="FF00FF"/>
                </a:highlight>
              </a:rPr>
              <a:t>Essential flight control surfaces are attached here to control the direction of the departing air flow, and exert a controlling force on the aircraft.</a:t>
            </a:r>
            <a:endParaRPr>
              <a:solidFill>
                <a:schemeClr val="dk1"/>
              </a:solidFill>
              <a:highlight>
                <a:srgbClr val="FF00FF"/>
              </a:highlight>
            </a:endParaRPr>
          </a:p>
          <a:p>
            <a:pPr indent="0" lvl="0" marL="0" rtl="0" algn="l">
              <a:lnSpc>
                <a:spcPct val="115000"/>
              </a:lnSpc>
              <a:spcBef>
                <a:spcPts val="800"/>
              </a:spcBef>
              <a:spcAft>
                <a:spcPts val="0"/>
              </a:spcAft>
              <a:buNone/>
            </a:pPr>
            <a:r>
              <a:rPr lang="en">
                <a:solidFill>
                  <a:schemeClr val="dk1"/>
                </a:solidFill>
                <a:highlight>
                  <a:srgbClr val="FFFFFF"/>
                </a:highlight>
              </a:rPr>
              <a:t>-Triangle/cusp-like shape edge</a:t>
            </a:r>
            <a:endParaRPr>
              <a:solidFill>
                <a:schemeClr val="dk1"/>
              </a:solidFill>
              <a:highlight>
                <a:srgbClr val="FF00FF"/>
              </a:highlight>
            </a:endParaRPr>
          </a:p>
          <a:p>
            <a:pPr indent="0" lvl="0" marL="0" rtl="0" algn="l">
              <a:spcBef>
                <a:spcPts val="800"/>
              </a:spcBef>
              <a:spcAft>
                <a:spcPts val="0"/>
              </a:spcAft>
              <a:buClr>
                <a:schemeClr val="dk1"/>
              </a:buClr>
              <a:buSzPts val="1100"/>
              <a:buFont typeface="Arial"/>
              <a:buNone/>
            </a:pPr>
            <a:r>
              <a:rPr lang="en">
                <a:solidFill>
                  <a:schemeClr val="dk1"/>
                </a:solidFill>
              </a:rPr>
              <a:t>-Shape of it is very important - changes the aerodynamic function (how it acts in the air/during flight with the air)</a:t>
            </a:r>
            <a:endParaRPr>
              <a:solidFill>
                <a:schemeClr val="dk1"/>
              </a:solidFill>
              <a:highlight>
                <a:srgbClr val="FF00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ce462279a4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ce462279a4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highlight>
                  <a:srgbClr val="FFFFFF"/>
                </a:highlight>
              </a:rPr>
              <a:t>-</a:t>
            </a:r>
            <a:r>
              <a:rPr b="1" lang="en">
                <a:solidFill>
                  <a:schemeClr val="dk1"/>
                </a:solidFill>
                <a:highlight>
                  <a:srgbClr val="FFFFFF"/>
                </a:highlight>
              </a:rPr>
              <a:t>Flaps</a:t>
            </a:r>
            <a:r>
              <a:rPr lang="en">
                <a:solidFill>
                  <a:schemeClr val="dk1"/>
                </a:solidFill>
                <a:highlight>
                  <a:srgbClr val="FFFFFF"/>
                </a:highlight>
              </a:rPr>
              <a:t> exist to slow the aircraft and increase lift. It increases the amount of drag so they are retracted when not needed. This works by slowing the aircraft during landing so the landing is smooth. This is also used in take-off because it generates more lift</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e462279a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e462279a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685800" rtl="0" algn="l">
              <a:lnSpc>
                <a:spcPct val="115000"/>
              </a:lnSpc>
              <a:spcBef>
                <a:spcPts val="600"/>
              </a:spcBef>
              <a:spcAft>
                <a:spcPts val="0"/>
              </a:spcAft>
              <a:buClr>
                <a:schemeClr val="dk1"/>
              </a:buClr>
              <a:buSzPts val="1100"/>
              <a:buChar char="●"/>
            </a:pPr>
            <a:r>
              <a:rPr lang="en">
                <a:solidFill>
                  <a:schemeClr val="dk1"/>
                </a:solidFill>
                <a:highlight>
                  <a:srgbClr val="FFFFFF"/>
                </a:highlight>
              </a:rPr>
              <a:t>On control surfaces:</a:t>
            </a:r>
            <a:endParaRPr>
              <a:solidFill>
                <a:schemeClr val="dk1"/>
              </a:solidFill>
              <a:highlight>
                <a:srgbClr val="FFFFFF"/>
              </a:highlight>
            </a:endParaRPr>
          </a:p>
          <a:p>
            <a:pPr indent="-298450" lvl="0" marL="889000" rtl="0" algn="l">
              <a:lnSpc>
                <a:spcPct val="115000"/>
              </a:lnSpc>
              <a:spcBef>
                <a:spcPts val="0"/>
              </a:spcBef>
              <a:spcAft>
                <a:spcPts val="0"/>
              </a:spcAft>
              <a:buClr>
                <a:schemeClr val="dk1"/>
              </a:buClr>
              <a:buSzPts val="1100"/>
              <a:buChar char="●"/>
            </a:pPr>
            <a:r>
              <a:rPr lang="en">
                <a:solidFill>
                  <a:schemeClr val="dk1"/>
                </a:solidFill>
                <a:highlight>
                  <a:srgbClr val="FFFFFF"/>
                </a:highlight>
                <a:uFill>
                  <a:noFill/>
                </a:uFill>
                <a:hlinkClick r:id="rId2">
                  <a:extLst>
                    <a:ext uri="{A12FA001-AC4F-418D-AE19-62706E023703}">
                      <ahyp:hlinkClr val="tx"/>
                    </a:ext>
                  </a:extLst>
                </a:hlinkClick>
              </a:rPr>
              <a:t>trim tabs</a:t>
            </a:r>
            <a:r>
              <a:rPr lang="en">
                <a:solidFill>
                  <a:schemeClr val="dk1"/>
                </a:solidFill>
                <a:highlight>
                  <a:srgbClr val="FFFFFF"/>
                </a:highlight>
              </a:rPr>
              <a:t> - </a:t>
            </a:r>
            <a:r>
              <a:rPr lang="en">
                <a:solidFill>
                  <a:schemeClr val="dk1"/>
                </a:solidFill>
                <a:uFill>
                  <a:noFill/>
                </a:uFill>
                <a:hlinkClick r:id="rId3">
                  <a:extLst>
                    <a:ext uri="{A12FA001-AC4F-418D-AE19-62706E023703}">
                      <ahyp:hlinkClr val="tx"/>
                    </a:ext>
                  </a:extLst>
                </a:hlinkClick>
              </a:rPr>
              <a:t> used to control the trim of the controls, i.e. to counteract hydro- or aerodynamic forces and stabilise the boat or aircraft in a particular desired attitude without the need for the operator to constantly apply a control force. This is done by adjusting the angle of the tab relative to the larger surface.</a:t>
            </a:r>
            <a:endParaRPr>
              <a:solidFill>
                <a:schemeClr val="dk1"/>
              </a:solidFill>
              <a:highlight>
                <a:srgbClr val="FFFFFF"/>
              </a:highlight>
            </a:endParaRPr>
          </a:p>
          <a:p>
            <a:pPr indent="-298450" lvl="0" marL="889000" rtl="0" algn="l">
              <a:lnSpc>
                <a:spcPct val="115000"/>
              </a:lnSpc>
              <a:spcBef>
                <a:spcPts val="0"/>
              </a:spcBef>
              <a:spcAft>
                <a:spcPts val="0"/>
              </a:spcAft>
              <a:buClr>
                <a:schemeClr val="dk1"/>
              </a:buClr>
              <a:buSzPts val="1100"/>
              <a:buChar char="●"/>
            </a:pPr>
            <a:r>
              <a:rPr lang="en">
                <a:solidFill>
                  <a:schemeClr val="dk1"/>
                </a:solidFill>
                <a:highlight>
                  <a:srgbClr val="FFFFFF"/>
                </a:highlight>
                <a:uFill>
                  <a:noFill/>
                </a:uFill>
                <a:hlinkClick r:id="rId4">
                  <a:extLst>
                    <a:ext uri="{A12FA001-AC4F-418D-AE19-62706E023703}">
                      <ahyp:hlinkClr val="tx"/>
                    </a:ext>
                  </a:extLst>
                </a:hlinkClick>
              </a:rPr>
              <a:t>servo tabs</a:t>
            </a:r>
            <a:r>
              <a:rPr lang="en">
                <a:solidFill>
                  <a:schemeClr val="dk1"/>
                </a:solidFill>
                <a:highlight>
                  <a:srgbClr val="FFFFFF"/>
                </a:highlight>
              </a:rPr>
              <a:t> - </a:t>
            </a:r>
            <a:r>
              <a:rPr lang="en">
                <a:solidFill>
                  <a:schemeClr val="dk1"/>
                </a:solidFill>
                <a:uFill>
                  <a:noFill/>
                </a:uFill>
                <a:hlinkClick r:id="rId5">
                  <a:extLst>
                    <a:ext uri="{A12FA001-AC4F-418D-AE19-62706E023703}">
                      <ahyp:hlinkClr val="tx"/>
                    </a:ext>
                  </a:extLst>
                </a:hlinkClick>
              </a:rPr>
              <a:t>a small hinged device installed on an aircraft control surface to assist the movement of the control surfaces (make it feel lighter). They don’t keep the control surfaces in a desired position; only provide a mechanical advantage to the pilot.</a:t>
            </a:r>
            <a:endParaRPr>
              <a:solidFill>
                <a:schemeClr val="dk1"/>
              </a:solidFill>
              <a:highlight>
                <a:srgbClr val="FFFFFF"/>
              </a:highlight>
            </a:endParaRPr>
          </a:p>
          <a:p>
            <a:pPr indent="-298450" lvl="0" marL="889000" rtl="0" algn="l">
              <a:lnSpc>
                <a:spcPct val="115000"/>
              </a:lnSpc>
              <a:spcBef>
                <a:spcPts val="0"/>
              </a:spcBef>
              <a:spcAft>
                <a:spcPts val="0"/>
              </a:spcAft>
              <a:buClr>
                <a:schemeClr val="dk1"/>
              </a:buClr>
              <a:buSzPts val="1100"/>
              <a:buChar char="●"/>
            </a:pPr>
            <a:r>
              <a:rPr lang="en">
                <a:solidFill>
                  <a:schemeClr val="dk1"/>
                </a:solidFill>
                <a:highlight>
                  <a:srgbClr val="FFFFFF"/>
                </a:highlight>
                <a:uFill>
                  <a:noFill/>
                </a:uFill>
                <a:hlinkClick r:id="rId6">
                  <a:extLst>
                    <a:ext uri="{A12FA001-AC4F-418D-AE19-62706E023703}">
                      <ahyp:hlinkClr val="tx"/>
                    </a:ext>
                  </a:extLst>
                </a:hlinkClick>
              </a:rPr>
              <a:t>anti-servo tabs</a:t>
            </a:r>
            <a:r>
              <a:rPr lang="en">
                <a:solidFill>
                  <a:schemeClr val="dk1"/>
                </a:solidFill>
                <a:highlight>
                  <a:srgbClr val="FFFFFF"/>
                </a:highlight>
              </a:rPr>
              <a:t> - It deploys in the same direction as the control surface, making the movement of the control surface more difficult and requires more force applied to the controls by the pilot. This may seem counter-productive, but it is commonly used on aircraft where the controls are too light or the aircraft requires additional stability (makes the plane feel heavier, therefore have more of a “feel” and control over the plane</a:t>
            </a:r>
            <a:endParaRPr>
              <a:solidFill>
                <a:schemeClr val="dk1"/>
              </a:solidFill>
              <a:highlight>
                <a:srgbClr val="FFFFFF"/>
              </a:highlight>
            </a:endParaRPr>
          </a:p>
          <a:p>
            <a:pPr indent="-295275" lvl="0" marL="889000" rtl="0" algn="l">
              <a:lnSpc>
                <a:spcPct val="115000"/>
              </a:lnSpc>
              <a:spcBef>
                <a:spcPts val="0"/>
              </a:spcBef>
              <a:spcAft>
                <a:spcPts val="0"/>
              </a:spcAft>
              <a:buClr>
                <a:srgbClr val="202122"/>
              </a:buClr>
              <a:buSzPts val="1050"/>
              <a:buChar char="●"/>
            </a:pPr>
            <a:r>
              <a:rPr lang="en">
                <a:solidFill>
                  <a:schemeClr val="dk1"/>
                </a:solidFill>
                <a:highlight>
                  <a:srgbClr val="FFFFFF"/>
                </a:highlight>
              </a:rPr>
              <a:t>Anti-shock bodies - reduces drag</a:t>
            </a:r>
            <a:endParaRPr>
              <a:solidFill>
                <a:schemeClr val="dk1"/>
              </a:solidFill>
              <a:highlight>
                <a:srgbClr val="FFFFFF"/>
              </a:highlight>
            </a:endParaRPr>
          </a:p>
          <a:p>
            <a:pPr indent="-295275" lvl="0" marL="889000" rtl="0" algn="l">
              <a:lnSpc>
                <a:spcPct val="115000"/>
              </a:lnSpc>
              <a:spcBef>
                <a:spcPts val="0"/>
              </a:spcBef>
              <a:spcAft>
                <a:spcPts val="0"/>
              </a:spcAft>
              <a:buClr>
                <a:srgbClr val="202122"/>
              </a:buClr>
              <a:buSzPts val="1050"/>
              <a:buChar char="●"/>
            </a:pPr>
            <a:r>
              <a:rPr lang="en">
                <a:solidFill>
                  <a:schemeClr val="dk1"/>
                </a:solidFill>
                <a:highlight>
                  <a:srgbClr val="FFFFFF"/>
                </a:highlight>
              </a:rPr>
              <a:t>Static dischargers - get rid of/lowers static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aa32c4003f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aa32c4003f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aa32c4003f_1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aa32c4003f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a32c4003f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a32c4003f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aa32c4003f_1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aa32c4003f_1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b3270f634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b3270f634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b3270f634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b3270f634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a32c4003f_5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a32c4003f_5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Sheelyn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3270f634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3270f634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hyperlink" Target="https://drive.google.com/drive/u/0/folders/1XC7_peEvTEiUgEMzp7oYaU37aspH01lx" TargetMode="Externa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www.amazon.com/Simplified-Aircraft-Design-Homebuilders-Daniel/dp/0972239707" TargetMode="External"/><Relationship Id="rId4" Type="http://schemas.openxmlformats.org/officeDocument/2006/relationships/hyperlink" Target="https://www.youtube.com/watch?v=nuC16wZahsA&amp;list=PL40d7srwyc_Mkgc5wvP_OfVel9aDkNkZ6" TargetMode="External"/><Relationship Id="rId5" Type="http://schemas.openxmlformats.org/officeDocument/2006/relationships/hyperlink" Target="https://apps.autodesk.com/FUSION/en/List/Search?isAppSearch=True&amp;searchboxstore=FUSION&amp;facet=&amp;collection=&amp;sort=&amp;query=airfoi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hyperlink" Target="https://drive.google.com/file/d/1y1sh0X7FNZOEB0nxC7_jQAyu2e3HPQ0G/view?usp=sharing" TargetMode="External"/><Relationship Id="rId4" Type="http://schemas.openxmlformats.org/officeDocument/2006/relationships/hyperlink" Target="https://drive.google.com/file/d/1y1sh0X7FNZOEB0nxC7_jQAyu2e3HPQ0G/view?usp=sharing" TargetMode="External"/><Relationship Id="rId5" Type="http://schemas.openxmlformats.org/officeDocument/2006/relationships/hyperlink" Target="https://www.aircraftspruce.com/search/search.php" TargetMode="External"/><Relationship Id="rId6"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hyperlink" Target="http://airfoiltools.com/compare/index" TargetMode="External"/><Relationship Id="rId4" Type="http://schemas.openxmlformats.org/officeDocument/2006/relationships/hyperlink" Target="https://docs.google.com/spreadsheets/d/1TjMaMTCAwP8QuDQtrZgsC1zxz9zP8jo_e5FZJ2IQRzA/edit#gid=1633543702" TargetMode="External"/><Relationship Id="rId5" Type="http://schemas.openxmlformats.org/officeDocument/2006/relationships/image" Target="../media/image34.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drive.google.com/drive/folders/15c12_VP6TqLZQMVJFCat1Pk2YlXP8HHx?usp=shar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en.wikipedia.org/wiki/Bracing_(aeronautics)" TargetMode="External"/><Relationship Id="rId4" Type="http://schemas.openxmlformats.org/officeDocument/2006/relationships/hyperlink" Target="https://aviation.stackexchange.com/questions/54701/strut-braced-or-wire-braced-airplane-wings" TargetMode="External"/><Relationship Id="rId5" Type="http://schemas.openxmlformats.org/officeDocument/2006/relationships/hyperlink" Target="https://www.homebuiltairplanes.com/forums/threads/struts-vs-cables.26492/" TargetMode="External"/><Relationship Id="rId6"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gif"/><Relationship Id="rId4" Type="http://schemas.openxmlformats.org/officeDocument/2006/relationships/hyperlink" Target="https://www.flight-mechanic.com/stress-bending-shear-stra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s://drive.google.com/file/d/121NvecCL7YxJSQwTCjAiU5I_FDzcerDB/view?usp=sharing" TargetMode="External"/><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47.png"/><Relationship Id="rId7"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9.jpg"/><Relationship Id="rId4" Type="http://schemas.openxmlformats.org/officeDocument/2006/relationships/image" Target="../media/image35.png"/><Relationship Id="rId5"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38.png"/><Relationship Id="rId5" Type="http://schemas.openxmlformats.org/officeDocument/2006/relationships/image" Target="../media/image44.png"/><Relationship Id="rId6"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nt-kill-ryan.slack.com/files/U01BA78QNSE/F01J2MZ037W/screenshot__2115_.pn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ajdesigner.com/phpeuler/euler_number_equation.php" TargetMode="External"/><Relationship Id="rId4" Type="http://schemas.openxmlformats.org/officeDocument/2006/relationships/hyperlink" Target="https://www.engineeringtoolbox.com/air-altitude-pressure-d_462.html" TargetMode="External"/><Relationship Id="rId5" Type="http://schemas.openxmlformats.org/officeDocument/2006/relationships/image" Target="../media/image3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s://drive.google.com/file/d/1pHrKw-xRj2uOnqeUC9eCyF7S1woFLO5R/view?usp=sharing" TargetMode="External"/><Relationship Id="rId4" Type="http://schemas.openxmlformats.org/officeDocument/2006/relationships/hyperlink" Target="https://drive.google.com/file/d/1pHrKw-xRj2uOnqeUC9eCyF7S1woFLO5R/view?usp=sharing" TargetMode="External"/><Relationship Id="rId5" Type="http://schemas.openxmlformats.org/officeDocument/2006/relationships/hyperlink" Target="https://drive.google.com/file/d/1pHrKw-xRj2uOnqeUC9eCyF7S1woFLO5R/view?usp=sharing" TargetMode="External"/><Relationship Id="rId6" Type="http://schemas.openxmlformats.org/officeDocument/2006/relationships/image" Target="../media/image7.png"/><Relationship Id="rId7" Type="http://schemas.openxmlformats.org/officeDocument/2006/relationships/image" Target="../media/image22.pn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www.aero.us.es/adesign/Slides/Extra/Stability/Design_Control_Surface/Chapter%2012.%20Desig%20of%20Control%20Surfaces%20(Aileron).pdf" TargetMode="External"/><Relationship Id="rId4" Type="http://schemas.openxmlformats.org/officeDocument/2006/relationships/hyperlink" Target="http://www.flightlevelengineering.com/downloads/ProAdvice%203%20-%20AILERON%20SIZING.pdf" TargetMode="External"/><Relationship Id="rId5" Type="http://schemas.openxmlformats.org/officeDocument/2006/relationships/image" Target="../media/image1.png"/><Relationship Id="rId6" Type="http://schemas.openxmlformats.org/officeDocument/2006/relationships/image" Target="../media/image15.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Components</a:t>
            </a:r>
            <a:r>
              <a:rPr lang="en"/>
              <a:t> of our wing!</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Workshop 1/2/21</a:t>
            </a:r>
            <a:endParaRPr/>
          </a:p>
        </p:txBody>
      </p:sp>
      <p:sp>
        <p:nvSpPr>
          <p:cNvPr id="74" name="Google Shape;74;p13"/>
          <p:cNvSpPr txBox="1"/>
          <p:nvPr/>
        </p:nvSpPr>
        <p:spPr>
          <a:xfrm>
            <a:off x="248000" y="2718700"/>
            <a:ext cx="2002200" cy="179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Theme: bad 2020 jokes</a:t>
            </a:r>
            <a:endParaRPr>
              <a:latin typeface="Lato"/>
              <a:ea typeface="Lato"/>
              <a:cs typeface="Lato"/>
              <a:sym typeface="Lato"/>
            </a:endParaRPr>
          </a:p>
        </p:txBody>
      </p:sp>
      <p:pic>
        <p:nvPicPr>
          <p:cNvPr id="75" name="Google Shape;75;p13"/>
          <p:cNvPicPr preferRelativeResize="0"/>
          <p:nvPr/>
        </p:nvPicPr>
        <p:blipFill>
          <a:blip r:embed="rId3">
            <a:alphaModFix/>
          </a:blip>
          <a:stretch>
            <a:fillRect/>
          </a:stretch>
        </p:blipFill>
        <p:spPr>
          <a:xfrm>
            <a:off x="6543625" y="2920742"/>
            <a:ext cx="2372475" cy="1745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Aileron</a:t>
            </a:r>
            <a:endParaRPr/>
          </a:p>
        </p:txBody>
      </p:sp>
      <p:sp>
        <p:nvSpPr>
          <p:cNvPr id="144" name="Google Shape;144;p22"/>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Aileron is primarily based off the Legal Eagle ultralight plane</a:t>
            </a:r>
            <a:endParaRPr/>
          </a:p>
        </p:txBody>
      </p:sp>
      <p:sp>
        <p:nvSpPr>
          <p:cNvPr id="145" name="Google Shape;145;p22"/>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Airfoil + Ribs</a:t>
            </a:r>
            <a:endParaRPr/>
          </a:p>
        </p:txBody>
      </p:sp>
      <p:sp>
        <p:nvSpPr>
          <p:cNvPr id="151" name="Google Shape;151;p23"/>
          <p:cNvSpPr txBox="1"/>
          <p:nvPr>
            <p:ph idx="1" type="body"/>
          </p:nvPr>
        </p:nvSpPr>
        <p:spPr>
          <a:xfrm>
            <a:off x="398000" y="1326525"/>
            <a:ext cx="5073600" cy="32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Airfoil: Clark Y</a:t>
            </a:r>
            <a:endParaRPr/>
          </a:p>
          <a:p>
            <a:pPr indent="-317500" lvl="0" marL="457200" rtl="0" algn="l">
              <a:spcBef>
                <a:spcPts val="0"/>
              </a:spcBef>
              <a:spcAft>
                <a:spcPts val="0"/>
              </a:spcAft>
              <a:buSzPts val="1400"/>
              <a:buChar char="-"/>
            </a:pPr>
            <a:r>
              <a:rPr lang="en"/>
              <a:t>Used frequently with other ultralights</a:t>
            </a:r>
            <a:endParaRPr/>
          </a:p>
          <a:p>
            <a:pPr indent="0" lvl="0" marL="0" rtl="0" algn="l">
              <a:spcBef>
                <a:spcPts val="0"/>
              </a:spcBef>
              <a:spcAft>
                <a:spcPts val="0"/>
              </a:spcAft>
              <a:buNone/>
            </a:pPr>
            <a:r>
              <a:rPr lang="en"/>
              <a:t>Ribs: a 3D manifestation of the Airfoil → XPS Foam</a:t>
            </a:r>
            <a:endParaRPr/>
          </a:p>
          <a:p>
            <a:pPr indent="-317500" lvl="0" marL="457200" rtl="0" algn="l">
              <a:spcBef>
                <a:spcPts val="0"/>
              </a:spcBef>
              <a:spcAft>
                <a:spcPts val="0"/>
              </a:spcAft>
              <a:buSzPts val="1400"/>
              <a:buChar char="-"/>
            </a:pPr>
            <a:r>
              <a:rPr lang="en"/>
              <a:t>Usually out of bent metal tubes but we </a:t>
            </a:r>
            <a:r>
              <a:rPr lang="en"/>
              <a:t>don't</a:t>
            </a:r>
            <a:r>
              <a:rPr lang="en"/>
              <a:t>’ have the infrastructure</a:t>
            </a:r>
            <a:endParaRPr/>
          </a:p>
          <a:p>
            <a:pPr indent="-317500" lvl="0" marL="457200" rtl="0" algn="l">
              <a:spcBef>
                <a:spcPts val="0"/>
              </a:spcBef>
              <a:spcAft>
                <a:spcPts val="0"/>
              </a:spcAft>
              <a:buSzPts val="1400"/>
              <a:buChar char="-"/>
            </a:pPr>
            <a:r>
              <a:rPr lang="en"/>
              <a:t>Only 5 of them → why? Next slide!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52" name="Google Shape;152;p23"/>
          <p:cNvSpPr txBox="1"/>
          <p:nvPr>
            <p:ph idx="2" type="body"/>
          </p:nvPr>
        </p:nvSpPr>
        <p:spPr>
          <a:xfrm>
            <a:off x="5701600" y="932550"/>
            <a:ext cx="3071400" cy="32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Rib Testing</a:t>
            </a:r>
            <a:endParaRPr/>
          </a:p>
          <a:p>
            <a:pPr indent="-317500" lvl="0" marL="457200" rtl="0" algn="l">
              <a:spcBef>
                <a:spcPts val="1600"/>
              </a:spcBef>
              <a:spcAft>
                <a:spcPts val="0"/>
              </a:spcAft>
              <a:buSzPts val="1400"/>
              <a:buChar char="-"/>
            </a:pPr>
            <a:r>
              <a:rPr lang="en"/>
              <a:t>Wood was hard to use → e-glass fabric with microbubbles</a:t>
            </a:r>
            <a:endParaRPr/>
          </a:p>
          <a:p>
            <a:pPr indent="-317500" lvl="0" marL="457200" rtl="0" algn="l">
              <a:spcBef>
                <a:spcPts val="0"/>
              </a:spcBef>
              <a:spcAft>
                <a:spcPts val="0"/>
              </a:spcAft>
              <a:buSzPts val="1400"/>
              <a:buChar char="-"/>
            </a:pPr>
            <a:r>
              <a:rPr lang="en"/>
              <a:t>Tore right through at 100 lb → move spar back and add support washer (grey in pic) out of 0.016” aluminum</a:t>
            </a:r>
            <a:endParaRPr/>
          </a:p>
        </p:txBody>
      </p:sp>
      <p:pic>
        <p:nvPicPr>
          <p:cNvPr id="153" name="Google Shape;153;p23"/>
          <p:cNvPicPr preferRelativeResize="0"/>
          <p:nvPr/>
        </p:nvPicPr>
        <p:blipFill>
          <a:blip r:embed="rId4">
            <a:alphaModFix/>
          </a:blip>
          <a:stretch>
            <a:fillRect/>
          </a:stretch>
        </p:blipFill>
        <p:spPr>
          <a:xfrm>
            <a:off x="215675" y="3315388"/>
            <a:ext cx="8039100" cy="1533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Aifoil + Ribs</a:t>
            </a:r>
            <a:endParaRPr/>
          </a:p>
        </p:txBody>
      </p:sp>
      <p:sp>
        <p:nvSpPr>
          <p:cNvPr id="159" name="Google Shape;159;p24"/>
          <p:cNvSpPr txBox="1"/>
          <p:nvPr>
            <p:ph idx="1" type="body"/>
          </p:nvPr>
        </p:nvSpPr>
        <p:spPr>
          <a:xfrm>
            <a:off x="271398" y="1602675"/>
            <a:ext cx="52002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Okay with poly-fiber things</a:t>
            </a:r>
            <a:endParaRPr/>
          </a:p>
          <a:p>
            <a:pPr indent="-317500" lvl="0" marL="457200" rtl="0" algn="l">
              <a:spcBef>
                <a:spcPts val="0"/>
              </a:spcBef>
              <a:spcAft>
                <a:spcPts val="0"/>
              </a:spcAft>
              <a:buSzPts val="1400"/>
              <a:buChar char="-"/>
            </a:pPr>
            <a:r>
              <a:rPr lang="en"/>
              <a:t>Absolute necessity :</a:t>
            </a:r>
            <a:r>
              <a:rPr lang="en" u="sng">
                <a:solidFill>
                  <a:schemeClr val="hlink"/>
                </a:solidFill>
                <a:hlinkClick r:id="rId3"/>
              </a:rPr>
              <a:t> Simplified Aircraft Design for Homebuilders</a:t>
            </a:r>
            <a:endParaRPr/>
          </a:p>
          <a:p>
            <a:pPr indent="-317500" lvl="0" marL="457200" rtl="0" algn="l">
              <a:spcBef>
                <a:spcPts val="0"/>
              </a:spcBef>
              <a:spcAft>
                <a:spcPts val="0"/>
              </a:spcAft>
              <a:buSzPts val="1400"/>
              <a:buChar char="-"/>
            </a:pPr>
            <a:r>
              <a:rPr lang="en"/>
              <a:t>o</a:t>
            </a:r>
            <a:r>
              <a:rPr lang="en"/>
              <a:t>ther: Harry Riblett GA30 series of airfoils also good</a:t>
            </a:r>
            <a:endParaRPr/>
          </a:p>
          <a:p>
            <a:pPr indent="-304800" lvl="1" marL="914400" rtl="0" algn="l">
              <a:spcBef>
                <a:spcPts val="0"/>
              </a:spcBef>
              <a:spcAft>
                <a:spcPts val="0"/>
              </a:spcAft>
              <a:buSzPts val="1200"/>
              <a:buChar char="-"/>
            </a:pPr>
            <a:r>
              <a:rPr lang="en"/>
              <a:t>Doesn’t exist on airfoil tools for some reason?</a:t>
            </a:r>
            <a:endParaRPr/>
          </a:p>
          <a:p>
            <a:pPr indent="0" lvl="0" marL="0" rtl="0" algn="l">
              <a:spcBef>
                <a:spcPts val="1600"/>
              </a:spcBef>
              <a:spcAft>
                <a:spcPts val="0"/>
              </a:spcAft>
              <a:buNone/>
            </a:pPr>
            <a:r>
              <a:rPr lang="en"/>
              <a:t>Factoid: most ultralights don’t really have an airfoil! Just a bunch of tubes</a:t>
            </a:r>
            <a:endParaRPr/>
          </a:p>
          <a:p>
            <a:pPr indent="0" lvl="0" marL="0" rtl="0" algn="l">
              <a:spcBef>
                <a:spcPts val="1600"/>
              </a:spcBef>
              <a:spcAft>
                <a:spcPts val="1600"/>
              </a:spcAft>
              <a:buNone/>
            </a:pPr>
            <a:r>
              <a:t/>
            </a:r>
            <a:endParaRPr/>
          </a:p>
        </p:txBody>
      </p:sp>
      <p:sp>
        <p:nvSpPr>
          <p:cNvPr id="160" name="Google Shape;160;p24"/>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Fusion 360 has a tool for making airfoils</a:t>
            </a:r>
            <a:endParaRPr/>
          </a:p>
          <a:p>
            <a:pPr indent="-317500" lvl="0" marL="457200" rtl="0" algn="l">
              <a:spcBef>
                <a:spcPts val="1600"/>
              </a:spcBef>
              <a:spcAft>
                <a:spcPts val="0"/>
              </a:spcAft>
              <a:buSzPts val="1400"/>
              <a:buChar char="-"/>
            </a:pPr>
            <a:r>
              <a:rPr lang="en"/>
              <a:t>Like onshape’s!</a:t>
            </a:r>
            <a:endParaRPr/>
          </a:p>
          <a:p>
            <a:pPr indent="-317500" lvl="0" marL="457200" rtl="0" algn="l">
              <a:spcBef>
                <a:spcPts val="0"/>
              </a:spcBef>
              <a:spcAft>
                <a:spcPts val="0"/>
              </a:spcAft>
              <a:buSzPts val="1400"/>
              <a:buChar char="-"/>
            </a:pPr>
            <a:r>
              <a:rPr lang="en" u="sng">
                <a:solidFill>
                  <a:schemeClr val="hlink"/>
                </a:solidFill>
                <a:hlinkClick r:id="rId5"/>
              </a:rPr>
              <a:t>Download</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False Ribs + Fabric</a:t>
            </a:r>
            <a:endParaRPr/>
          </a:p>
        </p:txBody>
      </p:sp>
      <p:sp>
        <p:nvSpPr>
          <p:cNvPr id="166" name="Google Shape;166;p25"/>
          <p:cNvSpPr txBox="1"/>
          <p:nvPr>
            <p:ph idx="1" type="body"/>
          </p:nvPr>
        </p:nvSpPr>
        <p:spPr>
          <a:xfrm>
            <a:off x="214325" y="1449150"/>
            <a:ext cx="5257500" cy="3156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Keep the shape of the airfoil through the laminar section </a:t>
            </a:r>
            <a:endParaRPr/>
          </a:p>
          <a:p>
            <a:pPr indent="-317500" lvl="0" marL="457200" rtl="0" algn="l">
              <a:spcBef>
                <a:spcPts val="0"/>
              </a:spcBef>
              <a:spcAft>
                <a:spcPts val="0"/>
              </a:spcAft>
              <a:buSzPts val="1400"/>
              <a:buChar char="-"/>
            </a:pPr>
            <a:r>
              <a:rPr lang="en"/>
              <a:t>Adds to vestigalness of the LE</a:t>
            </a:r>
            <a:endParaRPr/>
          </a:p>
          <a:p>
            <a:pPr indent="-317500" lvl="0" marL="457200" rtl="0" algn="l">
              <a:spcBef>
                <a:spcPts val="0"/>
              </a:spcBef>
              <a:spcAft>
                <a:spcPts val="0"/>
              </a:spcAft>
              <a:buSzPts val="1400"/>
              <a:buChar char="-"/>
            </a:pPr>
            <a:r>
              <a:rPr lang="en"/>
              <a:t>Supported through “support block” → also vs compression</a:t>
            </a:r>
            <a:endParaRPr/>
          </a:p>
        </p:txBody>
      </p:sp>
      <p:sp>
        <p:nvSpPr>
          <p:cNvPr id="167" name="Google Shape;167;p25"/>
          <p:cNvSpPr txBox="1"/>
          <p:nvPr>
            <p:ph idx="2" type="body"/>
          </p:nvPr>
        </p:nvSpPr>
        <p:spPr>
          <a:xfrm>
            <a:off x="5650575" y="1561425"/>
            <a:ext cx="3071400" cy="30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Iron on &amp; shrinks</a:t>
            </a:r>
            <a:endParaRPr/>
          </a:p>
          <a:p>
            <a:pPr indent="-317500" lvl="0" marL="457200" rtl="0" algn="l">
              <a:spcBef>
                <a:spcPts val="0"/>
              </a:spcBef>
              <a:spcAft>
                <a:spcPts val="0"/>
              </a:spcAft>
              <a:buSzPts val="1400"/>
              <a:buChar char="-"/>
            </a:pPr>
            <a:r>
              <a:rPr lang="en"/>
              <a:t>Needs something to keep it up &amp; from filling in the gaps</a:t>
            </a:r>
            <a:endParaRPr/>
          </a:p>
          <a:p>
            <a:pPr indent="-317500" lvl="0" marL="457200" rtl="0" algn="l">
              <a:spcBef>
                <a:spcPts val="0"/>
              </a:spcBef>
              <a:spcAft>
                <a:spcPts val="0"/>
              </a:spcAft>
              <a:buSzPts val="1400"/>
              <a:buChar char="-"/>
            </a:pPr>
            <a:r>
              <a:t/>
            </a:r>
            <a:endParaRPr/>
          </a:p>
        </p:txBody>
      </p:sp>
      <p:pic>
        <p:nvPicPr>
          <p:cNvPr id="168" name="Google Shape;168;p25"/>
          <p:cNvPicPr preferRelativeResize="0"/>
          <p:nvPr/>
        </p:nvPicPr>
        <p:blipFill>
          <a:blip r:embed="rId3">
            <a:alphaModFix/>
          </a:blip>
          <a:stretch>
            <a:fillRect/>
          </a:stretch>
        </p:blipFill>
        <p:spPr>
          <a:xfrm>
            <a:off x="102050" y="2462520"/>
            <a:ext cx="4704674" cy="2425599"/>
          </a:xfrm>
          <a:prstGeom prst="rect">
            <a:avLst/>
          </a:prstGeom>
          <a:noFill/>
          <a:ln>
            <a:noFill/>
          </a:ln>
        </p:spPr>
      </p:pic>
      <p:sp>
        <p:nvSpPr>
          <p:cNvPr id="169" name="Google Shape;169;p25"/>
          <p:cNvSpPr txBox="1"/>
          <p:nvPr/>
        </p:nvSpPr>
        <p:spPr>
          <a:xfrm>
            <a:off x="214325" y="2592150"/>
            <a:ext cx="7755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All the orange guys</a:t>
            </a:r>
            <a:endParaRPr>
              <a:latin typeface="Lato"/>
              <a:ea typeface="Lato"/>
              <a:cs typeface="Lato"/>
              <a:sym typeface="Lato"/>
            </a:endParaRPr>
          </a:p>
        </p:txBody>
      </p:sp>
      <p:pic>
        <p:nvPicPr>
          <p:cNvPr id="170" name="Google Shape;170;p25"/>
          <p:cNvPicPr preferRelativeResize="0"/>
          <p:nvPr/>
        </p:nvPicPr>
        <p:blipFill>
          <a:blip r:embed="rId4">
            <a:alphaModFix/>
          </a:blip>
          <a:stretch>
            <a:fillRect/>
          </a:stretch>
        </p:blipFill>
        <p:spPr>
          <a:xfrm>
            <a:off x="6147500" y="2419527"/>
            <a:ext cx="2159249" cy="251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idx="1" type="body"/>
          </p:nvPr>
        </p:nvSpPr>
        <p:spPr>
          <a:xfrm>
            <a:off x="1840050" y="1602675"/>
            <a:ext cx="36318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False ribs and leading edge alter </a:t>
            </a:r>
            <a:r>
              <a:rPr lang="en"/>
              <a:t>each other's design</a:t>
            </a:r>
            <a:r>
              <a:rPr lang="en"/>
              <a:t> (and therefore materials, structure, etc.)</a:t>
            </a:r>
            <a:endParaRPr/>
          </a:p>
          <a:p>
            <a:pPr indent="-317500" lvl="0" marL="457200" rtl="0" algn="l">
              <a:spcBef>
                <a:spcPts val="0"/>
              </a:spcBef>
              <a:spcAft>
                <a:spcPts val="0"/>
              </a:spcAft>
              <a:buSzPts val="1400"/>
              <a:buChar char="-"/>
            </a:pPr>
            <a:r>
              <a:rPr lang="en"/>
              <a:t>Stabilize + prevent “buckling”</a:t>
            </a:r>
            <a:endParaRPr/>
          </a:p>
          <a:p>
            <a:pPr indent="-304800" lvl="1" marL="914400" rtl="0" algn="l">
              <a:spcBef>
                <a:spcPts val="0"/>
              </a:spcBef>
              <a:spcAft>
                <a:spcPts val="0"/>
              </a:spcAft>
              <a:buSzPts val="1200"/>
              <a:buChar char="-"/>
            </a:pPr>
            <a:r>
              <a:rPr lang="en"/>
              <a:t>Are often built to be light, as they are extra materials + weight (not a huge structural element)</a:t>
            </a:r>
            <a:endParaRPr/>
          </a:p>
          <a:p>
            <a:pPr indent="-317500" lvl="0" marL="457200" rtl="0" algn="l">
              <a:spcBef>
                <a:spcPts val="0"/>
              </a:spcBef>
              <a:spcAft>
                <a:spcPts val="0"/>
              </a:spcAft>
              <a:buSzPts val="1400"/>
              <a:buChar char="-"/>
            </a:pPr>
            <a:r>
              <a:rPr lang="en"/>
              <a:t>Sometimes replaced by an extra spar?</a:t>
            </a:r>
            <a:endParaRPr/>
          </a:p>
          <a:p>
            <a:pPr indent="-304800" lvl="1" marL="914400" rtl="0" algn="l">
              <a:spcBef>
                <a:spcPts val="0"/>
              </a:spcBef>
              <a:spcAft>
                <a:spcPts val="0"/>
              </a:spcAft>
              <a:buSzPts val="1200"/>
              <a:buChar char="-"/>
            </a:pPr>
            <a:r>
              <a:rPr lang="en"/>
              <a:t>Used to secure fabric</a:t>
            </a:r>
            <a:endParaRPr/>
          </a:p>
        </p:txBody>
      </p:sp>
      <p:sp>
        <p:nvSpPr>
          <p:cNvPr id="176" name="Google Shape;176;p26"/>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Poly</a:t>
            </a:r>
            <a:r>
              <a:rPr lang="en" u="sng">
                <a:solidFill>
                  <a:schemeClr val="hlink"/>
                </a:solidFill>
                <a:hlinkClick r:id="rId4"/>
              </a:rPr>
              <a:t>-Fiber</a:t>
            </a:r>
            <a:r>
              <a:rPr lang="en"/>
              <a:t> products</a:t>
            </a:r>
            <a:endParaRPr/>
          </a:p>
        </p:txBody>
      </p:sp>
      <p:sp>
        <p:nvSpPr>
          <p:cNvPr id="182" name="Google Shape;182;p27"/>
          <p:cNvSpPr txBox="1"/>
          <p:nvPr>
            <p:ph idx="1" type="body"/>
          </p:nvPr>
        </p:nvSpPr>
        <p:spPr>
          <a:xfrm>
            <a:off x="4102549" y="1337350"/>
            <a:ext cx="47661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Things that enable us to glue the fabric</a:t>
            </a:r>
            <a:endParaRPr/>
          </a:p>
          <a:p>
            <a:pPr indent="0" lvl="0" marL="0" rtl="0" algn="l">
              <a:spcBef>
                <a:spcPts val="1600"/>
              </a:spcBef>
              <a:spcAft>
                <a:spcPts val="0"/>
              </a:spcAft>
              <a:buNone/>
            </a:pPr>
            <a:r>
              <a:rPr lang="en"/>
              <a:t>Mek: removes vinyl (the base component of all the products), ungluer</a:t>
            </a:r>
            <a:endParaRPr/>
          </a:p>
          <a:p>
            <a:pPr indent="0" lvl="0" marL="0" rtl="0" algn="l">
              <a:spcBef>
                <a:spcPts val="1600"/>
              </a:spcBef>
              <a:spcAft>
                <a:spcPts val="0"/>
              </a:spcAft>
              <a:buNone/>
            </a:pPr>
            <a:r>
              <a:rPr lang="en"/>
              <a:t>Poly Spray: applied before paint (Poly Tone). Protects vs UV</a:t>
            </a:r>
            <a:endParaRPr/>
          </a:p>
          <a:p>
            <a:pPr indent="0" lvl="0" marL="0" rtl="0" algn="l">
              <a:spcBef>
                <a:spcPts val="1600"/>
              </a:spcBef>
              <a:spcAft>
                <a:spcPts val="0"/>
              </a:spcAft>
              <a:buNone/>
            </a:pPr>
            <a:r>
              <a:rPr lang="en"/>
              <a:t>Poly Tak: cements fabric to parts of airplane</a:t>
            </a:r>
            <a:endParaRPr/>
          </a:p>
          <a:p>
            <a:pPr indent="0" lvl="0" marL="0" rtl="0" algn="l">
              <a:spcBef>
                <a:spcPts val="1600"/>
              </a:spcBef>
              <a:spcAft>
                <a:spcPts val="0"/>
              </a:spcAft>
              <a:buNone/>
            </a:pPr>
            <a:r>
              <a:rPr lang="en"/>
              <a:t>Poly Brush: fabric sealer - attach finish tapes &amp; prepare for more coatings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83" name="Google Shape;183;p27"/>
          <p:cNvSpPr txBox="1"/>
          <p:nvPr/>
        </p:nvSpPr>
        <p:spPr>
          <a:xfrm>
            <a:off x="285750" y="1336900"/>
            <a:ext cx="3582000" cy="10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Note: we got this off </a:t>
            </a:r>
            <a:r>
              <a:rPr lang="en" u="sng">
                <a:solidFill>
                  <a:schemeClr val="hlink"/>
                </a:solidFill>
                <a:latin typeface="Lato"/>
                <a:ea typeface="Lato"/>
                <a:cs typeface="Lato"/>
                <a:sym typeface="Lato"/>
                <a:hlinkClick r:id="rId5"/>
              </a:rPr>
              <a:t>Aircraft Spruce</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Ultralight + LSA vender</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Also it’s very toxic</a:t>
            </a:r>
            <a:endParaRPr>
              <a:latin typeface="Lato"/>
              <a:ea typeface="Lato"/>
              <a:cs typeface="Lato"/>
              <a:sym typeface="Lato"/>
            </a:endParaRPr>
          </a:p>
          <a:p>
            <a:pPr indent="-317500" lvl="0" marL="457200" rtl="0" algn="l">
              <a:spcBef>
                <a:spcPts val="0"/>
              </a:spcBef>
              <a:spcAft>
                <a:spcPts val="0"/>
              </a:spcAft>
              <a:buSzPts val="1400"/>
              <a:buFont typeface="Lato"/>
              <a:buChar char="-"/>
            </a:pPr>
            <a:r>
              <a:rPr lang="en">
                <a:latin typeface="Lato"/>
                <a:ea typeface="Lato"/>
                <a:cs typeface="Lato"/>
                <a:sym typeface="Lato"/>
              </a:rPr>
              <a:t>READ THE MANUAL!!!</a:t>
            </a:r>
            <a:endParaRPr>
              <a:latin typeface="Lato"/>
              <a:ea typeface="Lato"/>
              <a:cs typeface="Lato"/>
              <a:sym typeface="Lato"/>
            </a:endParaRPr>
          </a:p>
        </p:txBody>
      </p:sp>
      <p:pic>
        <p:nvPicPr>
          <p:cNvPr id="184" name="Google Shape;184;p27"/>
          <p:cNvPicPr preferRelativeResize="0"/>
          <p:nvPr/>
        </p:nvPicPr>
        <p:blipFill>
          <a:blip r:embed="rId6">
            <a:alphaModFix/>
          </a:blip>
          <a:stretch>
            <a:fillRect/>
          </a:stretch>
        </p:blipFill>
        <p:spPr>
          <a:xfrm>
            <a:off x="285750" y="2664025"/>
            <a:ext cx="1715175" cy="2337300"/>
          </a:xfrm>
          <a:prstGeom prst="rect">
            <a:avLst/>
          </a:prstGeom>
          <a:noFill/>
          <a:ln>
            <a:noFill/>
          </a:ln>
        </p:spPr>
      </p:pic>
      <p:sp>
        <p:nvSpPr>
          <p:cNvPr id="185" name="Google Shape;185;p27"/>
          <p:cNvSpPr txBox="1"/>
          <p:nvPr/>
        </p:nvSpPr>
        <p:spPr>
          <a:xfrm>
            <a:off x="2245175" y="3092225"/>
            <a:ext cx="15615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Melts foam! Must be used on fiberglass strips covering the ribs</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Rib Lacing</a:t>
            </a:r>
            <a:endParaRPr/>
          </a:p>
        </p:txBody>
      </p:sp>
      <p:sp>
        <p:nvSpPr>
          <p:cNvPr id="191" name="Google Shape;191;p28"/>
          <p:cNvSpPr txBox="1"/>
          <p:nvPr>
            <p:ph idx="1" type="body"/>
          </p:nvPr>
        </p:nvSpPr>
        <p:spPr>
          <a:xfrm>
            <a:off x="477925" y="1433800"/>
            <a:ext cx="4176300" cy="31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Must be done in tandem</a:t>
            </a:r>
            <a:endParaRPr/>
          </a:p>
          <a:p>
            <a:pPr indent="0" lvl="0" marL="0" rtl="0" algn="l">
              <a:spcBef>
                <a:spcPts val="1600"/>
              </a:spcBef>
              <a:spcAft>
                <a:spcPts val="0"/>
              </a:spcAft>
              <a:buNone/>
            </a:pPr>
            <a:r>
              <a:rPr lang="en"/>
              <a:t>Notes: </a:t>
            </a:r>
            <a:endParaRPr/>
          </a:p>
          <a:p>
            <a:pPr indent="-317500" lvl="0" marL="457200" rtl="0" algn="l">
              <a:spcBef>
                <a:spcPts val="1600"/>
              </a:spcBef>
              <a:spcAft>
                <a:spcPts val="0"/>
              </a:spcAft>
              <a:buSzPts val="1400"/>
              <a:buChar char="-"/>
            </a:pPr>
            <a:r>
              <a:rPr lang="en"/>
              <a:t>Your lift is </a:t>
            </a:r>
            <a:r>
              <a:rPr lang="en"/>
              <a:t>constantly</a:t>
            </a:r>
            <a:r>
              <a:rPr lang="en"/>
              <a:t> trying to rip up the fabric → needs to be laced</a:t>
            </a:r>
            <a:endParaRPr/>
          </a:p>
          <a:p>
            <a:pPr indent="0" lvl="0" marL="0" rtl="0" algn="l">
              <a:spcBef>
                <a:spcPts val="1600"/>
              </a:spcBef>
              <a:spcAft>
                <a:spcPts val="0"/>
              </a:spcAft>
              <a:buNone/>
            </a:pPr>
            <a:r>
              <a:rPr lang="en"/>
              <a:t>Space between laces: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92" name="Google Shape;192;p28"/>
          <p:cNvSpPr txBox="1"/>
          <p:nvPr>
            <p:ph idx="2" type="body"/>
          </p:nvPr>
        </p:nvSpPr>
        <p:spPr>
          <a:xfrm>
            <a:off x="4836251" y="1433775"/>
            <a:ext cx="3885600" cy="31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Process:</a:t>
            </a:r>
            <a:endParaRPr/>
          </a:p>
          <a:p>
            <a:pPr indent="0" lvl="0" marL="0" rtl="0" algn="l">
              <a:spcBef>
                <a:spcPts val="1600"/>
              </a:spcBef>
              <a:spcAft>
                <a:spcPts val="0"/>
              </a:spcAft>
              <a:buNone/>
            </a:pPr>
            <a:r>
              <a:rPr lang="en"/>
              <a:t>Prepoke the places where the lace will go through</a:t>
            </a:r>
            <a:endParaRPr/>
          </a:p>
          <a:p>
            <a:pPr indent="0" lvl="0" marL="0" rtl="0" algn="l">
              <a:spcBef>
                <a:spcPts val="1600"/>
              </a:spcBef>
              <a:spcAft>
                <a:spcPts val="0"/>
              </a:spcAft>
              <a:buNone/>
            </a:pPr>
            <a:r>
              <a:rPr lang="en"/>
              <a:t>Thread a curved tip needle with about six feet of cord.</a:t>
            </a:r>
            <a:endParaRPr/>
          </a:p>
          <a:p>
            <a:pPr indent="0" lvl="0" marL="0" rtl="0" algn="l">
              <a:spcBef>
                <a:spcPts val="1600"/>
              </a:spcBef>
              <a:spcAft>
                <a:spcPts val="0"/>
              </a:spcAft>
              <a:buClr>
                <a:schemeClr val="dk2"/>
              </a:buClr>
              <a:buSzPts val="1100"/>
              <a:buFont typeface="Arial"/>
              <a:buNone/>
            </a:pPr>
            <a:r>
              <a:t/>
            </a:r>
            <a:endParaRPr/>
          </a:p>
          <a:p>
            <a:pPr indent="0" lvl="0" marL="0" rtl="0" algn="l">
              <a:spcBef>
                <a:spcPts val="1600"/>
              </a:spcBef>
              <a:spcAft>
                <a:spcPts val="1600"/>
              </a:spcAft>
              <a:buNone/>
            </a:pPr>
            <a:r>
              <a:t/>
            </a:r>
            <a:endParaRPr/>
          </a:p>
        </p:txBody>
      </p:sp>
      <p:pic>
        <p:nvPicPr>
          <p:cNvPr id="193" name="Google Shape;193;p28"/>
          <p:cNvPicPr preferRelativeResize="0"/>
          <p:nvPr/>
        </p:nvPicPr>
        <p:blipFill>
          <a:blip r:embed="rId3">
            <a:alphaModFix/>
          </a:blip>
          <a:stretch>
            <a:fillRect/>
          </a:stretch>
        </p:blipFill>
        <p:spPr>
          <a:xfrm>
            <a:off x="477932" y="3361349"/>
            <a:ext cx="2215175" cy="1641325"/>
          </a:xfrm>
          <a:prstGeom prst="rect">
            <a:avLst/>
          </a:prstGeom>
          <a:noFill/>
          <a:ln>
            <a:noFill/>
          </a:ln>
        </p:spPr>
      </p:pic>
      <p:pic>
        <p:nvPicPr>
          <p:cNvPr id="194" name="Google Shape;194;p28"/>
          <p:cNvPicPr preferRelativeResize="0"/>
          <p:nvPr/>
        </p:nvPicPr>
        <p:blipFill>
          <a:blip r:embed="rId4">
            <a:alphaModFix/>
          </a:blip>
          <a:stretch>
            <a:fillRect/>
          </a:stretch>
        </p:blipFill>
        <p:spPr>
          <a:xfrm>
            <a:off x="5840025" y="2989625"/>
            <a:ext cx="2428500" cy="182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Looking at the rib Lacing</a:t>
            </a:r>
            <a:endParaRPr/>
          </a:p>
        </p:txBody>
      </p:sp>
      <p:sp>
        <p:nvSpPr>
          <p:cNvPr id="200" name="Google Shape;200;p2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Tied around the rib, the stitching consists of a coherent string going around the ribs, tying the fabric down with four knots. It’s a good way to keep a strong hold on the fabric while not having to induce much drag. </a:t>
            </a:r>
            <a:endParaRPr/>
          </a:p>
        </p:txBody>
      </p:sp>
      <p:pic>
        <p:nvPicPr>
          <p:cNvPr descr="Figure 3-27. In this example of rib lacing, modified seine knots are used and shown above the fabric surface. Hidden modified seine knots are common. They are made so that the knots are pushed or pulled below the fabric surface." id="201" name="Google Shape;201;p29"/>
          <p:cNvPicPr preferRelativeResize="0"/>
          <p:nvPr/>
        </p:nvPicPr>
        <p:blipFill>
          <a:blip r:embed="rId3">
            <a:alphaModFix/>
          </a:blip>
          <a:stretch>
            <a:fillRect/>
          </a:stretch>
        </p:blipFill>
        <p:spPr>
          <a:xfrm>
            <a:off x="3488525" y="585788"/>
            <a:ext cx="5527856" cy="3971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Example knot</a:t>
            </a:r>
            <a:endParaRPr/>
          </a:p>
        </p:txBody>
      </p:sp>
      <p:sp>
        <p:nvSpPr>
          <p:cNvPr id="207" name="Google Shape;207;p30"/>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Tie knot, securing fabric, then with the knot, push it under the fabric to get a seamless surface reducing drag.</a:t>
            </a:r>
            <a:endParaRPr/>
          </a:p>
        </p:txBody>
      </p:sp>
      <p:pic>
        <p:nvPicPr>
          <p:cNvPr descr="Figure 3-28. Hiding rib lacing knots below the fabric surface results in a smooth surface." id="208" name="Google Shape;208;p30"/>
          <p:cNvPicPr preferRelativeResize="0"/>
          <p:nvPr/>
        </p:nvPicPr>
        <p:blipFill>
          <a:blip r:embed="rId3">
            <a:alphaModFix/>
          </a:blip>
          <a:stretch>
            <a:fillRect/>
          </a:stretch>
        </p:blipFill>
        <p:spPr>
          <a:xfrm>
            <a:off x="3674775" y="404813"/>
            <a:ext cx="5133975" cy="4333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Reynolds</a:t>
            </a:r>
            <a:r>
              <a:rPr lang="en"/>
              <a:t> Number + Airfoil tools</a:t>
            </a:r>
            <a:endParaRPr/>
          </a:p>
        </p:txBody>
      </p:sp>
      <p:sp>
        <p:nvSpPr>
          <p:cNvPr id="214" name="Google Shape;214;p31"/>
          <p:cNvSpPr txBox="1"/>
          <p:nvPr>
            <p:ph idx="1" type="body"/>
          </p:nvPr>
        </p:nvSpPr>
        <p:spPr>
          <a:xfrm>
            <a:off x="254613" y="1112400"/>
            <a:ext cx="5298300" cy="32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Reynold’s Number: </a:t>
            </a:r>
            <a:endParaRPr/>
          </a:p>
          <a:p>
            <a:pPr indent="0" lvl="0" marL="0" rtl="0" algn="l">
              <a:spcBef>
                <a:spcPts val="1600"/>
              </a:spcBef>
              <a:spcAft>
                <a:spcPts val="0"/>
              </a:spcAft>
              <a:buNone/>
            </a:pPr>
            <a:r>
              <a:rPr lang="en"/>
              <a:t>How much the air will stick to our wing</a:t>
            </a:r>
            <a:endParaRPr/>
          </a:p>
          <a:p>
            <a:pPr indent="-317500" lvl="0" marL="457200" rtl="0" algn="l">
              <a:spcBef>
                <a:spcPts val="0"/>
              </a:spcBef>
              <a:spcAft>
                <a:spcPts val="0"/>
              </a:spcAft>
              <a:buSzPts val="1400"/>
              <a:buChar char="-"/>
            </a:pPr>
            <a:r>
              <a:rPr lang="en"/>
              <a:t>Higher the better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 AOA/α: angle of attack </a:t>
            </a:r>
            <a:endParaRPr/>
          </a:p>
          <a:p>
            <a:pPr indent="-317500" lvl="0" marL="457200" rtl="0" algn="l">
              <a:spcBef>
                <a:spcPts val="0"/>
              </a:spcBef>
              <a:spcAft>
                <a:spcPts val="0"/>
              </a:spcAft>
              <a:buSzPts val="1400"/>
              <a:buChar char="-"/>
            </a:pPr>
            <a:r>
              <a:rPr lang="en"/>
              <a:t>Air </a:t>
            </a:r>
            <a:r>
              <a:rPr lang="en"/>
              <a:t>viscosity</a:t>
            </a:r>
            <a:r>
              <a:rPr lang="en"/>
              <a:t> is also dependant on this</a:t>
            </a:r>
            <a:endParaRPr/>
          </a:p>
          <a:p>
            <a:pPr indent="0" lvl="0" marL="0" rtl="0" algn="l">
              <a:spcBef>
                <a:spcPts val="0"/>
              </a:spcBef>
              <a:spcAft>
                <a:spcPts val="0"/>
              </a:spcAft>
              <a:buNone/>
            </a:pPr>
            <a:r>
              <a:t/>
            </a:r>
            <a:endParaRPr/>
          </a:p>
        </p:txBody>
      </p:sp>
      <p:sp>
        <p:nvSpPr>
          <p:cNvPr id="215" name="Google Shape;215;p31"/>
          <p:cNvSpPr txBox="1"/>
          <p:nvPr>
            <p:ph idx="2" type="body"/>
          </p:nvPr>
        </p:nvSpPr>
        <p:spPr>
          <a:xfrm>
            <a:off x="5650575" y="1387875"/>
            <a:ext cx="3071400" cy="32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solidFill>
                  <a:schemeClr val="hlink"/>
                </a:solidFill>
                <a:hlinkClick r:id="rId3"/>
              </a:rPr>
              <a:t>Use that for a basis for Airfoil tools</a:t>
            </a:r>
            <a:endParaRPr/>
          </a:p>
          <a:p>
            <a:pPr indent="0" lvl="0" marL="0" rtl="0" algn="l">
              <a:spcBef>
                <a:spcPts val="1600"/>
              </a:spcBef>
              <a:spcAft>
                <a:spcPts val="0"/>
              </a:spcAft>
              <a:buNone/>
            </a:pPr>
            <a:r>
              <a:rPr lang="en" u="sng">
                <a:solidFill>
                  <a:schemeClr val="hlink"/>
                </a:solidFill>
                <a:hlinkClick r:id="rId4"/>
              </a:rPr>
              <a:t>Use all this for the calculations of our wing!</a:t>
            </a:r>
            <a:endParaRPr/>
          </a:p>
          <a:p>
            <a:pPr indent="0" lvl="0" marL="0" rtl="0" algn="l">
              <a:spcBef>
                <a:spcPts val="1600"/>
              </a:spcBef>
              <a:spcAft>
                <a:spcPts val="1600"/>
              </a:spcAft>
              <a:buNone/>
            </a:pPr>
            <a:r>
              <a:t/>
            </a:r>
            <a:endParaRPr/>
          </a:p>
        </p:txBody>
      </p:sp>
      <p:pic>
        <p:nvPicPr>
          <p:cNvPr id="216" name="Google Shape;216;p31"/>
          <p:cNvPicPr preferRelativeResize="0"/>
          <p:nvPr/>
        </p:nvPicPr>
        <p:blipFill>
          <a:blip r:embed="rId5">
            <a:alphaModFix/>
          </a:blip>
          <a:stretch>
            <a:fillRect/>
          </a:stretch>
        </p:blipFill>
        <p:spPr>
          <a:xfrm>
            <a:off x="5777250" y="1851650"/>
            <a:ext cx="2818050" cy="864350"/>
          </a:xfrm>
          <a:prstGeom prst="rect">
            <a:avLst/>
          </a:prstGeom>
          <a:noFill/>
          <a:ln>
            <a:noFill/>
          </a:ln>
        </p:spPr>
      </p:pic>
      <p:pic>
        <p:nvPicPr>
          <p:cNvPr id="217" name="Google Shape;217;p31"/>
          <p:cNvPicPr preferRelativeResize="0"/>
          <p:nvPr/>
        </p:nvPicPr>
        <p:blipFill>
          <a:blip r:embed="rId6">
            <a:alphaModFix/>
          </a:blip>
          <a:stretch>
            <a:fillRect/>
          </a:stretch>
        </p:blipFill>
        <p:spPr>
          <a:xfrm>
            <a:off x="784872" y="2928925"/>
            <a:ext cx="4237776" cy="2137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4"/>
          <p:cNvSpPr txBox="1"/>
          <p:nvPr/>
        </p:nvSpPr>
        <p:spPr>
          <a:xfrm>
            <a:off x="2933700" y="2040150"/>
            <a:ext cx="3276600" cy="10632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4800">
                <a:solidFill>
                  <a:schemeClr val="hlink"/>
                </a:solidFill>
                <a:uFill>
                  <a:noFill/>
                </a:uFill>
                <a:latin typeface="Raleway"/>
                <a:ea typeface="Raleway"/>
                <a:cs typeface="Raleway"/>
                <a:sym typeface="Raleway"/>
                <a:hlinkClick r:id="rId3"/>
              </a:rPr>
              <a:t>Recording</a:t>
            </a:r>
            <a:endParaRPr b="1" sz="4800">
              <a:solidFill>
                <a:schemeClr val="hlink"/>
              </a:solidFill>
              <a:latin typeface="Raleway"/>
              <a:ea typeface="Raleway"/>
              <a:cs typeface="Raleway"/>
              <a:sym typeface="Raleway"/>
            </a:endParaRPr>
          </a:p>
          <a:p>
            <a:pPr indent="0" lvl="0" marL="0" rtl="0" algn="l">
              <a:lnSpc>
                <a:spcPct val="115000"/>
              </a:lnSpc>
              <a:spcBef>
                <a:spcPts val="0"/>
              </a:spcBef>
              <a:spcAft>
                <a:spcPts val="0"/>
              </a:spcAft>
              <a:buNone/>
            </a:pPr>
            <a:r>
              <a:t/>
            </a:r>
            <a:endParaRPr sz="11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Reynolds Number</a:t>
            </a:r>
            <a:endParaRPr/>
          </a:p>
        </p:txBody>
      </p:sp>
      <p:sp>
        <p:nvSpPr>
          <p:cNvPr id="223" name="Google Shape;223;p32"/>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an all-predictor, small changes can have big effects</a:t>
            </a:r>
            <a:endParaRPr/>
          </a:p>
          <a:p>
            <a:pPr indent="-317500" lvl="0" marL="457200" rtl="0" algn="l">
              <a:spcBef>
                <a:spcPts val="0"/>
              </a:spcBef>
              <a:spcAft>
                <a:spcPts val="0"/>
              </a:spcAft>
              <a:buSzPts val="1400"/>
              <a:buChar char="-"/>
            </a:pPr>
            <a:r>
              <a:rPr lang="en"/>
              <a:t>Viscosity of air dependent on temperature</a:t>
            </a:r>
            <a:endParaRPr/>
          </a:p>
        </p:txBody>
      </p:sp>
      <p:sp>
        <p:nvSpPr>
          <p:cNvPr id="224" name="Google Shape;224;p32"/>
          <p:cNvSpPr txBox="1"/>
          <p:nvPr>
            <p:ph idx="2" type="body"/>
          </p:nvPr>
        </p:nvSpPr>
        <p:spPr>
          <a:xfrm>
            <a:off x="5650575" y="1602675"/>
            <a:ext cx="33108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Laminar flow very hard to achieve</a:t>
            </a:r>
            <a:endParaRPr/>
          </a:p>
          <a:p>
            <a:pPr indent="-317500" lvl="0" marL="457200" rtl="0" algn="l">
              <a:spcBef>
                <a:spcPts val="0"/>
              </a:spcBef>
              <a:spcAft>
                <a:spcPts val="0"/>
              </a:spcAft>
              <a:buSzPts val="1400"/>
              <a:buChar char="-"/>
            </a:pPr>
            <a:r>
              <a:rPr lang="en"/>
              <a:t>Turbulent flow starts after the maximum thickness, </a:t>
            </a:r>
            <a:r>
              <a:rPr lang="en"/>
              <a:t>causes</a:t>
            </a:r>
            <a:r>
              <a:rPr lang="en"/>
              <a:t> drag (bad) but prevents flow </a:t>
            </a:r>
            <a:r>
              <a:rPr lang="en"/>
              <a:t>separation</a:t>
            </a:r>
            <a:r>
              <a:rPr lang="en"/>
              <a:t> (good)</a:t>
            </a:r>
            <a:endParaRPr/>
          </a:p>
          <a:p>
            <a:pPr indent="-317500" lvl="0" marL="457200" rtl="0" algn="l">
              <a:spcBef>
                <a:spcPts val="0"/>
              </a:spcBef>
              <a:spcAft>
                <a:spcPts val="0"/>
              </a:spcAft>
              <a:buSzPts val="1400"/>
              <a:buChar char="-"/>
            </a:pPr>
            <a:r>
              <a:rPr lang="en"/>
              <a:t>“Laminar flow runs of 70 percent on the upper surface and nearly 100 percent on the lower surface are possible if caution is used.”</a:t>
            </a:r>
            <a:endParaRPr/>
          </a:p>
        </p:txBody>
      </p:sp>
      <p:pic>
        <p:nvPicPr>
          <p:cNvPr id="225" name="Google Shape;225;p32"/>
          <p:cNvPicPr preferRelativeResize="0"/>
          <p:nvPr/>
        </p:nvPicPr>
        <p:blipFill>
          <a:blip r:embed="rId3">
            <a:alphaModFix/>
          </a:blip>
          <a:stretch>
            <a:fillRect/>
          </a:stretch>
        </p:blipFill>
        <p:spPr>
          <a:xfrm>
            <a:off x="2651100" y="2721975"/>
            <a:ext cx="2704151" cy="1833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3"/>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Drag</a:t>
            </a:r>
            <a:endParaRPr/>
          </a:p>
        </p:txBody>
      </p:sp>
      <p:sp>
        <p:nvSpPr>
          <p:cNvPr id="231" name="Google Shape;231;p33"/>
          <p:cNvSpPr txBox="1"/>
          <p:nvPr>
            <p:ph idx="1" type="body"/>
          </p:nvPr>
        </p:nvSpPr>
        <p:spPr>
          <a:xfrm>
            <a:off x="294350" y="1070550"/>
            <a:ext cx="4226700" cy="11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ultralights are </a:t>
            </a:r>
            <a:r>
              <a:rPr lang="en"/>
              <a:t>inherently</a:t>
            </a:r>
            <a:r>
              <a:rPr lang="en"/>
              <a:t> draggy</a:t>
            </a:r>
            <a:endParaRPr/>
          </a:p>
          <a:p>
            <a:pPr indent="0" lvl="0" marL="0" rtl="0" algn="l">
              <a:spcBef>
                <a:spcPts val="1600"/>
              </a:spcBef>
              <a:spcAft>
                <a:spcPts val="0"/>
              </a:spcAft>
              <a:buNone/>
            </a:pPr>
            <a:r>
              <a:rPr lang="en"/>
              <a:t>Dictates how much thrust (forward power) we need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32" name="Google Shape;232;p33"/>
          <p:cNvSpPr txBox="1"/>
          <p:nvPr>
            <p:ph idx="2" type="body"/>
          </p:nvPr>
        </p:nvSpPr>
        <p:spPr>
          <a:xfrm>
            <a:off x="5691400" y="698400"/>
            <a:ext cx="3071400" cy="402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Drag </a:t>
            </a:r>
            <a:r>
              <a:rPr lang="en"/>
              <a:t>equation</a:t>
            </a:r>
            <a:r>
              <a:rPr lang="en"/>
              <a:t>: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You find Cd by going on airfoil tools</a:t>
            </a:r>
            <a:endParaRPr/>
          </a:p>
          <a:p>
            <a:pPr indent="0" lvl="0" marL="0" rtl="0" algn="l">
              <a:spcBef>
                <a:spcPts val="1600"/>
              </a:spcBef>
              <a:spcAft>
                <a:spcPts val="1600"/>
              </a:spcAft>
              <a:buNone/>
            </a:pPr>
            <a:r>
              <a:t/>
            </a:r>
            <a:endParaRPr/>
          </a:p>
        </p:txBody>
      </p:sp>
      <p:pic>
        <p:nvPicPr>
          <p:cNvPr id="233" name="Google Shape;233;p33"/>
          <p:cNvPicPr preferRelativeResize="0"/>
          <p:nvPr/>
        </p:nvPicPr>
        <p:blipFill>
          <a:blip r:embed="rId3">
            <a:alphaModFix/>
          </a:blip>
          <a:stretch>
            <a:fillRect/>
          </a:stretch>
        </p:blipFill>
        <p:spPr>
          <a:xfrm>
            <a:off x="5691399" y="1027139"/>
            <a:ext cx="2958200" cy="2223435"/>
          </a:xfrm>
          <a:prstGeom prst="rect">
            <a:avLst/>
          </a:prstGeom>
          <a:noFill/>
          <a:ln>
            <a:noFill/>
          </a:ln>
        </p:spPr>
      </p:pic>
      <p:pic>
        <p:nvPicPr>
          <p:cNvPr id="234" name="Google Shape;234;p33"/>
          <p:cNvPicPr preferRelativeResize="0"/>
          <p:nvPr/>
        </p:nvPicPr>
        <p:blipFill>
          <a:blip r:embed="rId4">
            <a:alphaModFix/>
          </a:blip>
          <a:stretch>
            <a:fillRect/>
          </a:stretch>
        </p:blipFill>
        <p:spPr>
          <a:xfrm>
            <a:off x="294341" y="1928825"/>
            <a:ext cx="3994609" cy="3002400"/>
          </a:xfrm>
          <a:prstGeom prst="rect">
            <a:avLst/>
          </a:prstGeom>
          <a:noFill/>
          <a:ln>
            <a:noFill/>
          </a:ln>
        </p:spPr>
      </p:pic>
      <p:sp>
        <p:nvSpPr>
          <p:cNvPr id="235" name="Google Shape;235;p33"/>
          <p:cNvSpPr txBox="1"/>
          <p:nvPr/>
        </p:nvSpPr>
        <p:spPr>
          <a:xfrm>
            <a:off x="4357700" y="1928825"/>
            <a:ext cx="1433700" cy="267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solidFill>
                  <a:schemeClr val="dk2"/>
                </a:solidFill>
                <a:latin typeface="Lato"/>
                <a:ea typeface="Lato"/>
                <a:cs typeface="Lato"/>
                <a:sym typeface="Lato"/>
              </a:rPr>
              <a:t>Also: Induced drag: by the inefficiencies of our wing</a:t>
            </a:r>
            <a:endParaRPr>
              <a:solidFill>
                <a:schemeClr val="dk2"/>
              </a:solidFill>
              <a:latin typeface="Lato"/>
              <a:ea typeface="Lato"/>
              <a:cs typeface="Lato"/>
              <a:sym typeface="Lato"/>
            </a:endParaRPr>
          </a:p>
          <a:p>
            <a:pPr indent="0" lvl="0" marL="0" rtl="0" algn="l">
              <a:lnSpc>
                <a:spcPct val="115000"/>
              </a:lnSpc>
              <a:spcBef>
                <a:spcPts val="1600"/>
              </a:spcBef>
              <a:spcAft>
                <a:spcPts val="0"/>
              </a:spcAft>
              <a:buClr>
                <a:schemeClr val="dk2"/>
              </a:buClr>
              <a:buSzPts val="1100"/>
              <a:buFont typeface="Arial"/>
              <a:buNone/>
            </a:pPr>
            <a:r>
              <a:t/>
            </a:r>
            <a:endParaRPr>
              <a:solidFill>
                <a:schemeClr val="dk2"/>
              </a:solidFill>
              <a:latin typeface="Lato"/>
              <a:ea typeface="Lato"/>
              <a:cs typeface="Lato"/>
              <a:sym typeface="Lato"/>
            </a:endParaRPr>
          </a:p>
          <a:p>
            <a:pPr indent="0" lvl="0" marL="0" rtl="0" algn="l">
              <a:spcBef>
                <a:spcPts val="1600"/>
              </a:spcBef>
              <a:spcAft>
                <a:spcPts val="0"/>
              </a:spcAft>
              <a:buNone/>
            </a:pPr>
            <a:r>
              <a:t/>
            </a:r>
            <a:endParaRPr>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Drag</a:t>
            </a:r>
            <a:endParaRPr/>
          </a:p>
        </p:txBody>
      </p:sp>
      <p:sp>
        <p:nvSpPr>
          <p:cNvPr id="241" name="Google Shape;241;p34"/>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High aspect ratio wings (long, skinny) reduce drag (less vortex effect)</a:t>
            </a:r>
            <a:endParaRPr/>
          </a:p>
          <a:p>
            <a:pPr indent="-304800" lvl="1" marL="914400" rtl="0" algn="l">
              <a:spcBef>
                <a:spcPts val="0"/>
              </a:spcBef>
              <a:spcAft>
                <a:spcPts val="0"/>
              </a:spcAft>
              <a:buSzPts val="1200"/>
              <a:buChar char="-"/>
            </a:pPr>
            <a:r>
              <a:rPr lang="en"/>
              <a:t>single-engine light airplanes have an aspect ratio of about 6</a:t>
            </a:r>
            <a:endParaRPr/>
          </a:p>
          <a:p>
            <a:pPr indent="-317500" lvl="0" marL="457200" rtl="0" algn="l">
              <a:spcBef>
                <a:spcPts val="0"/>
              </a:spcBef>
              <a:spcAft>
                <a:spcPts val="0"/>
              </a:spcAft>
              <a:buSzPts val="1400"/>
              <a:buChar char="-"/>
            </a:pPr>
            <a:r>
              <a:rPr lang="en"/>
              <a:t>Winglets and tip tanks reduce drag - prevent vortices</a:t>
            </a:r>
            <a:endParaRPr/>
          </a:p>
        </p:txBody>
      </p:sp>
      <p:sp>
        <p:nvSpPr>
          <p:cNvPr id="242" name="Google Shape;242;p34"/>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Induced drag is relatively small at high speeds (5-15%), ~70% at takeoff and landing</a:t>
            </a:r>
            <a:endParaRPr/>
          </a:p>
        </p:txBody>
      </p:sp>
      <p:pic>
        <p:nvPicPr>
          <p:cNvPr id="243" name="Google Shape;243;p34"/>
          <p:cNvPicPr preferRelativeResize="0"/>
          <p:nvPr/>
        </p:nvPicPr>
        <p:blipFill>
          <a:blip r:embed="rId3">
            <a:alphaModFix/>
          </a:blip>
          <a:stretch>
            <a:fillRect/>
          </a:stretch>
        </p:blipFill>
        <p:spPr>
          <a:xfrm>
            <a:off x="5983100" y="2704275"/>
            <a:ext cx="2783850" cy="1639375"/>
          </a:xfrm>
          <a:prstGeom prst="rect">
            <a:avLst/>
          </a:prstGeom>
          <a:noFill/>
          <a:ln>
            <a:noFill/>
          </a:ln>
        </p:spPr>
      </p:pic>
      <p:pic>
        <p:nvPicPr>
          <p:cNvPr id="244" name="Google Shape;244;p34"/>
          <p:cNvPicPr preferRelativeResize="0"/>
          <p:nvPr/>
        </p:nvPicPr>
        <p:blipFill>
          <a:blip r:embed="rId4">
            <a:alphaModFix/>
          </a:blip>
          <a:stretch>
            <a:fillRect/>
          </a:stretch>
        </p:blipFill>
        <p:spPr>
          <a:xfrm>
            <a:off x="80025" y="1696800"/>
            <a:ext cx="2320275" cy="2041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Compression + drag struts</a:t>
            </a:r>
            <a:endParaRPr/>
          </a:p>
        </p:txBody>
      </p:sp>
      <p:sp>
        <p:nvSpPr>
          <p:cNvPr id="250" name="Google Shape;250;p35"/>
          <p:cNvSpPr txBox="1"/>
          <p:nvPr>
            <p:ph idx="1" type="body"/>
          </p:nvPr>
        </p:nvSpPr>
        <p:spPr>
          <a:xfrm>
            <a:off x="2400300" y="1326700"/>
            <a:ext cx="3071400" cy="32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Wing has internal forces</a:t>
            </a:r>
            <a:endParaRPr/>
          </a:p>
          <a:p>
            <a:pPr indent="-317500" lvl="0" marL="457200" rtl="0" algn="l">
              <a:spcBef>
                <a:spcPts val="1600"/>
              </a:spcBef>
              <a:spcAft>
                <a:spcPts val="0"/>
              </a:spcAft>
              <a:buSzPts val="1400"/>
              <a:buChar char="-"/>
            </a:pPr>
            <a:r>
              <a:rPr lang="en"/>
              <a:t>Compression and drag struts add rigidity </a:t>
            </a:r>
            <a:endParaRPr/>
          </a:p>
          <a:p>
            <a:pPr indent="-317500" lvl="0" marL="457200" rtl="0" algn="l">
              <a:spcBef>
                <a:spcPts val="0"/>
              </a:spcBef>
              <a:spcAft>
                <a:spcPts val="0"/>
              </a:spcAft>
              <a:buSzPts val="1400"/>
              <a:buChar char="-"/>
            </a:pPr>
            <a:r>
              <a:rPr lang="en"/>
              <a:t>Wing has drag so the tips will want to go backwards →  moment</a:t>
            </a:r>
            <a:endParaRPr/>
          </a:p>
        </p:txBody>
      </p:sp>
      <p:sp>
        <p:nvSpPr>
          <p:cNvPr id="251" name="Google Shape;251;p35"/>
          <p:cNvSpPr txBox="1"/>
          <p:nvPr>
            <p:ph idx="2" type="body"/>
          </p:nvPr>
        </p:nvSpPr>
        <p:spPr>
          <a:xfrm>
            <a:off x="5650575" y="1326675"/>
            <a:ext cx="3071400" cy="327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CFD to find drag created by the wing</a:t>
            </a:r>
            <a:endParaRPr/>
          </a:p>
          <a:p>
            <a:pPr indent="-317500" lvl="0" marL="457200" rtl="0" algn="l">
              <a:spcBef>
                <a:spcPts val="1600"/>
              </a:spcBef>
              <a:spcAft>
                <a:spcPts val="0"/>
              </a:spcAft>
              <a:buSzPts val="1400"/>
              <a:buChar char="-"/>
            </a:pPr>
            <a:r>
              <a:rPr lang="en"/>
              <a:t>Induced drag + weight of wing + </a:t>
            </a:r>
            <a:r>
              <a:rPr lang="en"/>
              <a:t>parasitic</a:t>
            </a:r>
            <a:r>
              <a:rPr lang="en"/>
              <a:t> drag</a:t>
            </a:r>
            <a:endParaRPr/>
          </a:p>
          <a:p>
            <a:pPr indent="0" lvl="0" marL="0" rtl="0" algn="l">
              <a:spcBef>
                <a:spcPts val="1600"/>
              </a:spcBef>
              <a:spcAft>
                <a:spcPts val="0"/>
              </a:spcAft>
              <a:buNone/>
            </a:pPr>
            <a:r>
              <a:rPr lang="en"/>
              <a:t>Parasitic drag: resistance from the air bc going through a “fluid”</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52" name="Google Shape;252;p35"/>
          <p:cNvSpPr txBox="1"/>
          <p:nvPr/>
        </p:nvSpPr>
        <p:spPr>
          <a:xfrm>
            <a:off x="214325" y="2704425"/>
            <a:ext cx="24630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The beams going from spar to spar</a:t>
            </a:r>
            <a:endParaRPr>
              <a:latin typeface="Lato"/>
              <a:ea typeface="Lato"/>
              <a:cs typeface="Lato"/>
              <a:sym typeface="Lato"/>
            </a:endParaRPr>
          </a:p>
        </p:txBody>
      </p:sp>
      <p:pic>
        <p:nvPicPr>
          <p:cNvPr id="253" name="Google Shape;253;p35"/>
          <p:cNvPicPr preferRelativeResize="0"/>
          <p:nvPr/>
        </p:nvPicPr>
        <p:blipFill>
          <a:blip r:embed="rId3">
            <a:alphaModFix/>
          </a:blip>
          <a:stretch>
            <a:fillRect/>
          </a:stretch>
        </p:blipFill>
        <p:spPr>
          <a:xfrm>
            <a:off x="125975" y="900625"/>
            <a:ext cx="2261806" cy="1803800"/>
          </a:xfrm>
          <a:prstGeom prst="rect">
            <a:avLst/>
          </a:prstGeom>
          <a:noFill/>
          <a:ln>
            <a:noFill/>
          </a:ln>
        </p:spPr>
      </p:pic>
      <p:pic>
        <p:nvPicPr>
          <p:cNvPr id="254" name="Google Shape;254;p35"/>
          <p:cNvPicPr preferRelativeResize="0"/>
          <p:nvPr/>
        </p:nvPicPr>
        <p:blipFill>
          <a:blip r:embed="rId4">
            <a:alphaModFix/>
          </a:blip>
          <a:stretch>
            <a:fillRect/>
          </a:stretch>
        </p:blipFill>
        <p:spPr>
          <a:xfrm>
            <a:off x="912384" y="3207025"/>
            <a:ext cx="4031817" cy="1803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Compression + Drag Struts</a:t>
            </a:r>
            <a:endParaRPr/>
          </a:p>
        </p:txBody>
      </p:sp>
      <p:sp>
        <p:nvSpPr>
          <p:cNvPr id="260" name="Google Shape;260;p3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Bracing : </a:t>
            </a:r>
            <a:endParaRPr/>
          </a:p>
          <a:p>
            <a:pPr indent="-342900" lvl="0" marL="457200" rtl="0" algn="l">
              <a:spcBef>
                <a:spcPts val="1600"/>
              </a:spcBef>
              <a:spcAft>
                <a:spcPts val="0"/>
              </a:spcAft>
              <a:buSzPts val="1800"/>
              <a:buChar char="-"/>
            </a:pPr>
            <a:r>
              <a:rPr lang="en"/>
              <a:t>Struts (add weight, compression/tension)</a:t>
            </a:r>
            <a:endParaRPr/>
          </a:p>
          <a:p>
            <a:pPr indent="-342900" lvl="0" marL="457200" rtl="0" algn="l">
              <a:spcBef>
                <a:spcPts val="0"/>
              </a:spcBef>
              <a:spcAft>
                <a:spcPts val="0"/>
              </a:spcAft>
              <a:buSzPts val="1800"/>
              <a:buChar char="-"/>
            </a:pPr>
            <a:r>
              <a:rPr lang="en"/>
              <a:t>Wires (only tension)</a:t>
            </a:r>
            <a:endParaRPr/>
          </a:p>
          <a:p>
            <a:pPr indent="-342900" lvl="0" marL="457200" rtl="0" algn="l">
              <a:spcBef>
                <a:spcPts val="0"/>
              </a:spcBef>
              <a:spcAft>
                <a:spcPts val="0"/>
              </a:spcAft>
              <a:buSzPts val="1800"/>
              <a:buChar char="-"/>
            </a:pPr>
            <a:r>
              <a:rPr lang="en"/>
              <a:t>Actually drag-wise it’s about the same</a:t>
            </a:r>
            <a:endParaRPr/>
          </a:p>
          <a:p>
            <a:pPr indent="-317500" lvl="1" marL="914400" rtl="0" algn="l">
              <a:spcBef>
                <a:spcPts val="0"/>
              </a:spcBef>
              <a:spcAft>
                <a:spcPts val="0"/>
              </a:spcAft>
              <a:buSzPts val="1400"/>
              <a:buChar char="-"/>
            </a:pPr>
            <a:r>
              <a:rPr lang="en" u="sng">
                <a:solidFill>
                  <a:schemeClr val="hlink"/>
                </a:solidFill>
                <a:hlinkClick r:id="rId4"/>
              </a:rPr>
              <a:t>Teardrop has 1/10 the drag as a round</a:t>
            </a:r>
            <a:endParaRPr/>
          </a:p>
          <a:p>
            <a:pPr indent="-342900" lvl="0" marL="457200" rtl="0" algn="l">
              <a:spcBef>
                <a:spcPts val="0"/>
              </a:spcBef>
              <a:spcAft>
                <a:spcPts val="0"/>
              </a:spcAft>
              <a:buSzPts val="1800"/>
              <a:buChar char="-"/>
            </a:pPr>
            <a:r>
              <a:rPr lang="en" u="sng">
                <a:solidFill>
                  <a:schemeClr val="hlink"/>
                </a:solidFill>
                <a:hlinkClick r:id="rId5"/>
              </a:rPr>
              <a:t>Wires are hard to attach </a:t>
            </a:r>
            <a:r>
              <a:rPr lang="en"/>
              <a:t>→ if they fail you’re dead</a:t>
            </a:r>
            <a:endParaRPr/>
          </a:p>
          <a:p>
            <a:pPr indent="-317500" lvl="1" marL="914400" rtl="0" algn="l">
              <a:spcBef>
                <a:spcPts val="0"/>
              </a:spcBef>
              <a:spcAft>
                <a:spcPts val="0"/>
              </a:spcAft>
              <a:buSzPts val="1400"/>
              <a:buChar char="-"/>
            </a:pPr>
            <a:r>
              <a:rPr lang="en"/>
              <a:t>Always in tension so difficult to just have your plane exist</a:t>
            </a:r>
            <a:endParaRPr/>
          </a:p>
          <a:p>
            <a:pPr indent="-317500" lvl="1" marL="914400" rtl="0" algn="l">
              <a:spcBef>
                <a:spcPts val="0"/>
              </a:spcBef>
              <a:spcAft>
                <a:spcPts val="0"/>
              </a:spcAft>
              <a:buSzPts val="1400"/>
              <a:buChar char="-"/>
            </a:pPr>
            <a:r>
              <a:rPr lang="en"/>
              <a:t>Would have to tension them as well</a:t>
            </a:r>
            <a:endParaRPr/>
          </a:p>
        </p:txBody>
      </p:sp>
      <p:pic>
        <p:nvPicPr>
          <p:cNvPr id="261" name="Google Shape;261;p36"/>
          <p:cNvPicPr preferRelativeResize="0"/>
          <p:nvPr/>
        </p:nvPicPr>
        <p:blipFill>
          <a:blip r:embed="rId6">
            <a:alphaModFix/>
          </a:blip>
          <a:stretch>
            <a:fillRect/>
          </a:stretch>
        </p:blipFill>
        <p:spPr>
          <a:xfrm>
            <a:off x="152400" y="1363750"/>
            <a:ext cx="2105313" cy="261978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Compression and Drag Struts</a:t>
            </a:r>
            <a:endParaRPr/>
          </a:p>
        </p:txBody>
      </p:sp>
      <p:pic>
        <p:nvPicPr>
          <p:cNvPr descr="Figure 3-22. Airplane on the ground, wing under tension and compression." id="267" name="Google Shape;267;p37"/>
          <p:cNvPicPr preferRelativeResize="0"/>
          <p:nvPr/>
        </p:nvPicPr>
        <p:blipFill>
          <a:blip r:embed="rId3">
            <a:alphaModFix/>
          </a:blip>
          <a:stretch>
            <a:fillRect/>
          </a:stretch>
        </p:blipFill>
        <p:spPr>
          <a:xfrm>
            <a:off x="5511650" y="1082450"/>
            <a:ext cx="2724150" cy="1114425"/>
          </a:xfrm>
          <a:prstGeom prst="rect">
            <a:avLst/>
          </a:prstGeom>
          <a:noFill/>
          <a:ln>
            <a:noFill/>
          </a:ln>
        </p:spPr>
      </p:pic>
      <p:sp>
        <p:nvSpPr>
          <p:cNvPr id="268" name="Google Shape;268;p37"/>
          <p:cNvSpPr txBox="1"/>
          <p:nvPr/>
        </p:nvSpPr>
        <p:spPr>
          <a:xfrm>
            <a:off x="469300" y="1680425"/>
            <a:ext cx="7452900" cy="325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666666"/>
                </a:solidFill>
                <a:latin typeface="Raleway"/>
                <a:ea typeface="Raleway"/>
                <a:cs typeface="Raleway"/>
                <a:sym typeface="Raleway"/>
              </a:rPr>
              <a:t>“Bending</a:t>
            </a:r>
            <a:endParaRPr b="1" sz="1200">
              <a:solidFill>
                <a:srgbClr val="666666"/>
              </a:solidFill>
              <a:latin typeface="Raleway"/>
              <a:ea typeface="Raleway"/>
              <a:cs typeface="Raleway"/>
              <a:sym typeface="Raleway"/>
            </a:endParaRPr>
          </a:p>
          <a:p>
            <a:pPr indent="0" lvl="0" marL="0" rtl="0" algn="l">
              <a:lnSpc>
                <a:spcPct val="115000"/>
              </a:lnSpc>
              <a:spcBef>
                <a:spcPts val="2000"/>
              </a:spcBef>
              <a:spcAft>
                <a:spcPts val="0"/>
              </a:spcAft>
              <a:buNone/>
            </a:pPr>
            <a:r>
              <a:rPr lang="en" sz="1200">
                <a:solidFill>
                  <a:srgbClr val="666666"/>
                </a:solidFill>
                <a:latin typeface="Raleway"/>
                <a:ea typeface="Raleway"/>
                <a:cs typeface="Raleway"/>
                <a:sym typeface="Raleway"/>
              </a:rPr>
              <a:t>An airplane in flight experiences a bending force on the wing as aerodynamic lift tries to raise the wing. This force of lift actually causes the skin on the top of the wing to compress and the skin on the bottom of the wing to be under tension. When the airplane is on the ground sitting on its landing gear, the force of gravity tries to bend the wing downward, subjecting the bottom of the wing to compression and the top of the wing to tension. [Figure 3-22] </a:t>
            </a:r>
            <a:r>
              <a:rPr b="1" lang="en" sz="1200" u="sng">
                <a:solidFill>
                  <a:srgbClr val="666666"/>
                </a:solidFill>
                <a:latin typeface="Raleway"/>
                <a:ea typeface="Raleway"/>
                <a:cs typeface="Raleway"/>
                <a:sym typeface="Raleway"/>
              </a:rPr>
              <a:t>During the testing that occurs prior to FAA certification, an airplane manufacturer intentionally bends the wing up and down to make sure it can take the stress without failing</a:t>
            </a:r>
            <a:r>
              <a:rPr b="1" lang="en" sz="1200">
                <a:solidFill>
                  <a:srgbClr val="666666"/>
                </a:solidFill>
                <a:latin typeface="Raleway"/>
                <a:ea typeface="Raleway"/>
                <a:cs typeface="Raleway"/>
                <a:sym typeface="Raleway"/>
              </a:rPr>
              <a:t>.</a:t>
            </a:r>
            <a:endParaRPr b="1" sz="1200">
              <a:solidFill>
                <a:srgbClr val="666666"/>
              </a:solidFill>
              <a:latin typeface="Raleway"/>
              <a:ea typeface="Raleway"/>
              <a:cs typeface="Raleway"/>
              <a:sym typeface="Raleway"/>
            </a:endParaRPr>
          </a:p>
          <a:p>
            <a:pPr indent="0" lvl="0" marL="0" rtl="0" algn="l">
              <a:lnSpc>
                <a:spcPct val="115000"/>
              </a:lnSpc>
              <a:spcBef>
                <a:spcPts val="2000"/>
              </a:spcBef>
              <a:spcAft>
                <a:spcPts val="0"/>
              </a:spcAft>
              <a:buNone/>
            </a:pPr>
            <a:r>
              <a:rPr b="1" lang="en" sz="1200">
                <a:solidFill>
                  <a:srgbClr val="666666"/>
                </a:solidFill>
                <a:latin typeface="Raleway"/>
                <a:ea typeface="Raleway"/>
                <a:cs typeface="Raleway"/>
                <a:sym typeface="Raleway"/>
              </a:rPr>
              <a:t>Figure 3-22. Airplane on the ground, wing under tension and compression.”</a:t>
            </a:r>
            <a:endParaRPr b="1" sz="1200">
              <a:solidFill>
                <a:srgbClr val="666666"/>
              </a:solidFill>
              <a:latin typeface="Raleway"/>
              <a:ea typeface="Raleway"/>
              <a:cs typeface="Raleway"/>
              <a:sym typeface="Raleway"/>
            </a:endParaRPr>
          </a:p>
          <a:p>
            <a:pPr indent="0" lvl="0" marL="0" rtl="0" algn="l">
              <a:lnSpc>
                <a:spcPct val="115000"/>
              </a:lnSpc>
              <a:spcBef>
                <a:spcPts val="0"/>
              </a:spcBef>
              <a:spcAft>
                <a:spcPts val="0"/>
              </a:spcAft>
              <a:buNone/>
            </a:pPr>
            <a:r>
              <a:t/>
            </a:r>
            <a:endParaRPr b="1" sz="1200">
              <a:solidFill>
                <a:srgbClr val="666666"/>
              </a:solidFill>
              <a:latin typeface="Raleway"/>
              <a:ea typeface="Raleway"/>
              <a:cs typeface="Raleway"/>
              <a:sym typeface="Raleway"/>
            </a:endParaRPr>
          </a:p>
          <a:p>
            <a:pPr indent="0" lvl="0" marL="0" rtl="0" algn="l">
              <a:lnSpc>
                <a:spcPct val="115000"/>
              </a:lnSpc>
              <a:spcBef>
                <a:spcPts val="0"/>
              </a:spcBef>
              <a:spcAft>
                <a:spcPts val="0"/>
              </a:spcAft>
              <a:buNone/>
            </a:pPr>
            <a:r>
              <a:rPr b="1" lang="en" sz="1200">
                <a:solidFill>
                  <a:srgbClr val="666666"/>
                </a:solidFill>
                <a:latin typeface="Raleway"/>
                <a:ea typeface="Raleway"/>
                <a:cs typeface="Raleway"/>
                <a:sym typeface="Raleway"/>
              </a:rPr>
              <a:t>From </a:t>
            </a:r>
            <a:r>
              <a:rPr b="1" lang="en" sz="1200" u="sng">
                <a:solidFill>
                  <a:schemeClr val="hlink"/>
                </a:solidFill>
                <a:latin typeface="Raleway"/>
                <a:ea typeface="Raleway"/>
                <a:cs typeface="Raleway"/>
                <a:sym typeface="Raleway"/>
                <a:hlinkClick r:id="rId4"/>
              </a:rPr>
              <a:t>https://www.flight-mechanic.com/stress-bending-shear-strain/</a:t>
            </a:r>
            <a:endParaRPr b="1" sz="1200">
              <a:solidFill>
                <a:srgbClr val="666666"/>
              </a:solidFill>
              <a:latin typeface="Raleway"/>
              <a:ea typeface="Raleway"/>
              <a:cs typeface="Raleway"/>
              <a:sym typeface="Raleway"/>
            </a:endParaRPr>
          </a:p>
          <a:p>
            <a:pPr indent="0" lvl="0" marL="0" rtl="0" algn="l">
              <a:lnSpc>
                <a:spcPct val="115000"/>
              </a:lnSpc>
              <a:spcBef>
                <a:spcPts val="0"/>
              </a:spcBef>
              <a:spcAft>
                <a:spcPts val="0"/>
              </a:spcAft>
              <a:buNone/>
            </a:pPr>
            <a:r>
              <a:t/>
            </a:r>
            <a:endParaRPr b="1" sz="1200">
              <a:solidFill>
                <a:srgbClr val="666666"/>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Hoerner’s Tip</a:t>
            </a:r>
            <a:endParaRPr/>
          </a:p>
        </p:txBody>
      </p:sp>
      <p:sp>
        <p:nvSpPr>
          <p:cNvPr id="274" name="Google Shape;274;p38"/>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Extends our wingspan  + reduces the amount of lost air off the sides  </a:t>
            </a:r>
            <a:endParaRPr/>
          </a:p>
          <a:p>
            <a:pPr indent="-317500" lvl="0" marL="457200" rtl="0" algn="l">
              <a:spcBef>
                <a:spcPts val="1600"/>
              </a:spcBef>
              <a:spcAft>
                <a:spcPts val="0"/>
              </a:spcAft>
              <a:buSzPts val="1400"/>
              <a:buChar char="-"/>
            </a:pPr>
            <a:r>
              <a:rPr lang="en"/>
              <a:t>Not a necessity; just for funsies</a:t>
            </a:r>
            <a:endParaRPr/>
          </a:p>
        </p:txBody>
      </p:sp>
      <p:sp>
        <p:nvSpPr>
          <p:cNvPr id="275" name="Google Shape;275;p38"/>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Change of area: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There’s a lot of calculations - check out the </a:t>
            </a:r>
            <a:r>
              <a:rPr lang="en" u="sng">
                <a:solidFill>
                  <a:schemeClr val="hlink"/>
                </a:solidFill>
                <a:hlinkClick r:id="rId3"/>
              </a:rPr>
              <a:t>textbook pg 450</a:t>
            </a:r>
            <a:endParaRPr/>
          </a:p>
        </p:txBody>
      </p:sp>
      <p:pic>
        <p:nvPicPr>
          <p:cNvPr id="276" name="Google Shape;276;p38"/>
          <p:cNvPicPr preferRelativeResize="0"/>
          <p:nvPr/>
        </p:nvPicPr>
        <p:blipFill>
          <a:blip r:embed="rId4">
            <a:alphaModFix/>
          </a:blip>
          <a:stretch>
            <a:fillRect/>
          </a:stretch>
        </p:blipFill>
        <p:spPr>
          <a:xfrm>
            <a:off x="51025" y="2653400"/>
            <a:ext cx="3143250" cy="2305050"/>
          </a:xfrm>
          <a:prstGeom prst="rect">
            <a:avLst/>
          </a:prstGeom>
          <a:noFill/>
          <a:ln>
            <a:noFill/>
          </a:ln>
        </p:spPr>
      </p:pic>
      <p:pic>
        <p:nvPicPr>
          <p:cNvPr id="277" name="Google Shape;277;p38"/>
          <p:cNvPicPr preferRelativeResize="0"/>
          <p:nvPr/>
        </p:nvPicPr>
        <p:blipFill rotWithShape="1">
          <a:blip r:embed="rId5">
            <a:alphaModFix/>
          </a:blip>
          <a:srcRect b="27033" l="0" r="0" t="0"/>
          <a:stretch/>
        </p:blipFill>
        <p:spPr>
          <a:xfrm>
            <a:off x="203425" y="1332325"/>
            <a:ext cx="2095450" cy="1239425"/>
          </a:xfrm>
          <a:prstGeom prst="rect">
            <a:avLst/>
          </a:prstGeom>
          <a:noFill/>
          <a:ln>
            <a:noFill/>
          </a:ln>
        </p:spPr>
      </p:pic>
      <p:pic>
        <p:nvPicPr>
          <p:cNvPr id="278" name="Google Shape;278;p38"/>
          <p:cNvPicPr preferRelativeResize="0"/>
          <p:nvPr/>
        </p:nvPicPr>
        <p:blipFill rotWithShape="1">
          <a:blip r:embed="rId6">
            <a:alphaModFix/>
          </a:blip>
          <a:srcRect b="0" l="0" r="0" t="32345"/>
          <a:stretch/>
        </p:blipFill>
        <p:spPr>
          <a:xfrm>
            <a:off x="3385150" y="3719023"/>
            <a:ext cx="4003500" cy="1239425"/>
          </a:xfrm>
          <a:prstGeom prst="rect">
            <a:avLst/>
          </a:prstGeom>
          <a:noFill/>
          <a:ln>
            <a:noFill/>
          </a:ln>
        </p:spPr>
      </p:pic>
      <p:pic>
        <p:nvPicPr>
          <p:cNvPr id="279" name="Google Shape;279;p38"/>
          <p:cNvPicPr preferRelativeResize="0"/>
          <p:nvPr/>
        </p:nvPicPr>
        <p:blipFill>
          <a:blip r:embed="rId7">
            <a:alphaModFix/>
          </a:blip>
          <a:stretch>
            <a:fillRect/>
          </a:stretch>
        </p:blipFill>
        <p:spPr>
          <a:xfrm>
            <a:off x="5518617" y="2018000"/>
            <a:ext cx="2915780" cy="635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Hoerner’s Tip</a:t>
            </a:r>
            <a:endParaRPr/>
          </a:p>
          <a:p>
            <a:pPr indent="0" lvl="0" marL="0" rtl="0" algn="l">
              <a:spcBef>
                <a:spcPts val="0"/>
              </a:spcBef>
              <a:spcAft>
                <a:spcPts val="0"/>
              </a:spcAft>
              <a:buNone/>
            </a:pPr>
            <a:r>
              <a:t/>
            </a:r>
            <a:endParaRPr/>
          </a:p>
        </p:txBody>
      </p:sp>
      <p:sp>
        <p:nvSpPr>
          <p:cNvPr id="285" name="Google Shape;285;p39"/>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Increases wing dihedral angles by leveling out the wing</a:t>
            </a:r>
            <a:endParaRPr/>
          </a:p>
          <a:p>
            <a:pPr indent="0" lvl="0" marL="0" rtl="0" algn="l">
              <a:spcBef>
                <a:spcPts val="1600"/>
              </a:spcBef>
              <a:spcAft>
                <a:spcPts val="1600"/>
              </a:spcAft>
              <a:buNone/>
            </a:pPr>
            <a:r>
              <a:rPr lang="en"/>
              <a:t>This improves the wing’s stability and creates better airflow</a:t>
            </a:r>
            <a:endParaRPr/>
          </a:p>
        </p:txBody>
      </p:sp>
      <p:sp>
        <p:nvSpPr>
          <p:cNvPr id="286" name="Google Shape;286;p39"/>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Created by a Californian named </a:t>
            </a:r>
            <a:r>
              <a:rPr lang="en"/>
              <a:t>Tom Hebert in 1953</a:t>
            </a:r>
            <a:endParaRPr/>
          </a:p>
          <a:p>
            <a:pPr indent="0" lvl="0" marL="0" rtl="0" algn="l">
              <a:spcBef>
                <a:spcPts val="1600"/>
              </a:spcBef>
              <a:spcAft>
                <a:spcPts val="1600"/>
              </a:spcAft>
              <a:buNone/>
            </a:pPr>
            <a:r>
              <a:rPr lang="en"/>
              <a:t>First appeared on Piper factory-built aircraft</a:t>
            </a:r>
            <a:endParaRPr/>
          </a:p>
        </p:txBody>
      </p:sp>
      <p:pic>
        <p:nvPicPr>
          <p:cNvPr id="287" name="Google Shape;287;p39"/>
          <p:cNvPicPr preferRelativeResize="0"/>
          <p:nvPr/>
        </p:nvPicPr>
        <p:blipFill>
          <a:blip r:embed="rId3">
            <a:alphaModFix/>
          </a:blip>
          <a:stretch>
            <a:fillRect/>
          </a:stretch>
        </p:blipFill>
        <p:spPr>
          <a:xfrm>
            <a:off x="152400" y="1363750"/>
            <a:ext cx="2095502" cy="209550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Edge</a:t>
            </a:r>
            <a:endParaRPr/>
          </a:p>
        </p:txBody>
      </p:sp>
      <p:sp>
        <p:nvSpPr>
          <p:cNvPr id="293" name="Google Shape;293;p40"/>
          <p:cNvSpPr txBox="1"/>
          <p:nvPr>
            <p:ph idx="1" type="body"/>
          </p:nvPr>
        </p:nvSpPr>
        <p:spPr>
          <a:xfrm>
            <a:off x="2400250" y="1480225"/>
            <a:ext cx="3071400" cy="2122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Maintains the shape of the airfoil in the front</a:t>
            </a:r>
            <a:endParaRPr/>
          </a:p>
          <a:p>
            <a:pPr indent="0" lvl="0" marL="0" rtl="0" algn="l">
              <a:spcBef>
                <a:spcPts val="1600"/>
              </a:spcBef>
              <a:spcAft>
                <a:spcPts val="0"/>
              </a:spcAft>
              <a:buNone/>
            </a:pPr>
            <a:r>
              <a:rPr lang="en"/>
              <a:t>Not needed bc we have false ribs + scalloping in the front is actually good</a:t>
            </a:r>
            <a:endParaRPr/>
          </a:p>
          <a:p>
            <a:pPr indent="-317500" lvl="0" marL="457200" rtl="0" algn="l">
              <a:spcBef>
                <a:spcPts val="1600"/>
              </a:spcBef>
              <a:spcAft>
                <a:spcPts val="0"/>
              </a:spcAft>
              <a:buSzPts val="1400"/>
              <a:buChar char="-"/>
            </a:pPr>
            <a:r>
              <a:rPr lang="en"/>
              <a:t>And adds like 4 pounds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294" name="Google Shape;294;p40"/>
          <p:cNvSpPr txBox="1"/>
          <p:nvPr>
            <p:ph idx="2" type="body"/>
          </p:nvPr>
        </p:nvSpPr>
        <p:spPr>
          <a:xfrm>
            <a:off x="5650575" y="520475"/>
            <a:ext cx="3071400" cy="408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Ways of attachment:</a:t>
            </a:r>
            <a:endParaRPr/>
          </a:p>
          <a:p>
            <a:pPr indent="0" lvl="0" marL="0" rtl="0" algn="l">
              <a:spcBef>
                <a:spcPts val="1600"/>
              </a:spcBef>
              <a:spcAft>
                <a:spcPts val="0"/>
              </a:spcAft>
              <a:buNone/>
            </a:pPr>
            <a:r>
              <a:rPr lang="en"/>
              <a:t>Our style:</a:t>
            </a:r>
            <a:endParaRPr/>
          </a:p>
          <a:p>
            <a:pPr indent="0" lvl="0" marL="0" rtl="0" algn="l">
              <a:spcBef>
                <a:spcPts val="1600"/>
              </a:spcBef>
              <a:spcAft>
                <a:spcPts val="0"/>
              </a:spcAft>
              <a:buNone/>
            </a:pPr>
            <a:r>
              <a:rPr lang="en"/>
              <a:t>Green paper</a:t>
            </a:r>
            <a:endParaRPr/>
          </a:p>
          <a:p>
            <a:pPr indent="0" lvl="0" marL="0" rtl="0" algn="l">
              <a:spcBef>
                <a:spcPts val="1600"/>
              </a:spcBef>
              <a:spcAft>
                <a:spcPts val="0"/>
              </a:spcAft>
              <a:buNone/>
            </a:pPr>
            <a:r>
              <a:rPr lang="en"/>
              <a:t>+ 3M glue</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Legal Eagle</a:t>
            </a:r>
            <a:endParaRPr/>
          </a:p>
          <a:p>
            <a:pPr indent="0" lvl="0" marL="0" rtl="0" algn="l">
              <a:spcBef>
                <a:spcPts val="1600"/>
              </a:spcBef>
              <a:spcAft>
                <a:spcPts val="0"/>
              </a:spcAft>
              <a:buNone/>
            </a:pPr>
            <a:r>
              <a:rPr lang="en"/>
              <a:t>Wood nails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95" name="Google Shape;295;p40"/>
          <p:cNvPicPr preferRelativeResize="0"/>
          <p:nvPr/>
        </p:nvPicPr>
        <p:blipFill rotWithShape="1">
          <a:blip r:embed="rId3">
            <a:alphaModFix/>
          </a:blip>
          <a:srcRect b="26084" l="0" r="0" t="0"/>
          <a:stretch/>
        </p:blipFill>
        <p:spPr>
          <a:xfrm>
            <a:off x="6734850" y="996375"/>
            <a:ext cx="2095500" cy="2065224"/>
          </a:xfrm>
          <a:prstGeom prst="rect">
            <a:avLst/>
          </a:prstGeom>
          <a:noFill/>
          <a:ln>
            <a:noFill/>
          </a:ln>
        </p:spPr>
      </p:pic>
      <p:pic>
        <p:nvPicPr>
          <p:cNvPr id="296" name="Google Shape;296;p40"/>
          <p:cNvPicPr preferRelativeResize="0"/>
          <p:nvPr/>
        </p:nvPicPr>
        <p:blipFill>
          <a:blip r:embed="rId4">
            <a:alphaModFix/>
          </a:blip>
          <a:stretch>
            <a:fillRect/>
          </a:stretch>
        </p:blipFill>
        <p:spPr>
          <a:xfrm>
            <a:off x="6829874" y="3102450"/>
            <a:ext cx="2095500" cy="1800711"/>
          </a:xfrm>
          <a:prstGeom prst="rect">
            <a:avLst/>
          </a:prstGeom>
          <a:noFill/>
          <a:ln>
            <a:noFill/>
          </a:ln>
        </p:spPr>
      </p:pic>
      <p:pic>
        <p:nvPicPr>
          <p:cNvPr id="297" name="Google Shape;297;p40"/>
          <p:cNvPicPr preferRelativeResize="0"/>
          <p:nvPr/>
        </p:nvPicPr>
        <p:blipFill>
          <a:blip r:embed="rId5">
            <a:alphaModFix/>
          </a:blip>
          <a:stretch>
            <a:fillRect/>
          </a:stretch>
        </p:blipFill>
        <p:spPr>
          <a:xfrm>
            <a:off x="152400" y="1363750"/>
            <a:ext cx="2095453" cy="198124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Trailing Edge</a:t>
            </a:r>
            <a:endParaRPr/>
          </a:p>
        </p:txBody>
      </p:sp>
      <p:sp>
        <p:nvSpPr>
          <p:cNvPr id="303" name="Google Shape;303;p41"/>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Where the air </a:t>
            </a:r>
            <a:r>
              <a:rPr lang="en"/>
              <a:t>meets</a:t>
            </a:r>
            <a:r>
              <a:rPr lang="en"/>
              <a:t> the wing again</a:t>
            </a:r>
            <a:endParaRPr/>
          </a:p>
          <a:p>
            <a:pPr indent="0" lvl="0" marL="0" rtl="0" algn="l">
              <a:spcBef>
                <a:spcPts val="1600"/>
              </a:spcBef>
              <a:spcAft>
                <a:spcPts val="1600"/>
              </a:spcAft>
              <a:buNone/>
            </a:pPr>
            <a:r>
              <a:rPr lang="en"/>
              <a:t>I’m having trouble finding the necessity of it! Great thing to research!</a:t>
            </a:r>
            <a:endParaRPr/>
          </a:p>
        </p:txBody>
      </p:sp>
      <p:sp>
        <p:nvSpPr>
          <p:cNvPr id="304" name="Google Shape;304;p41"/>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method:</a:t>
            </a:r>
            <a:endParaRPr/>
          </a:p>
          <a:p>
            <a:pPr indent="0" lvl="0" marL="0" rtl="0" algn="l">
              <a:spcBef>
                <a:spcPts val="1600"/>
              </a:spcBef>
              <a:spcAft>
                <a:spcPts val="1600"/>
              </a:spcAft>
              <a:buNone/>
            </a:pPr>
            <a:r>
              <a:t/>
            </a:r>
            <a:endParaRPr/>
          </a:p>
        </p:txBody>
      </p:sp>
      <p:pic>
        <p:nvPicPr>
          <p:cNvPr id="305" name="Google Shape;305;p41"/>
          <p:cNvPicPr preferRelativeResize="0"/>
          <p:nvPr/>
        </p:nvPicPr>
        <p:blipFill>
          <a:blip r:embed="rId3">
            <a:alphaModFix/>
          </a:blip>
          <a:stretch>
            <a:fillRect/>
          </a:stretch>
        </p:blipFill>
        <p:spPr>
          <a:xfrm>
            <a:off x="5471699" y="2010325"/>
            <a:ext cx="2522475" cy="1891860"/>
          </a:xfrm>
          <a:prstGeom prst="rect">
            <a:avLst/>
          </a:prstGeom>
          <a:noFill/>
          <a:ln>
            <a:noFill/>
          </a:ln>
        </p:spPr>
      </p:pic>
      <p:pic>
        <p:nvPicPr>
          <p:cNvPr id="306" name="Google Shape;306;p41"/>
          <p:cNvPicPr preferRelativeResize="0"/>
          <p:nvPr/>
        </p:nvPicPr>
        <p:blipFill>
          <a:blip r:embed="rId4">
            <a:alphaModFix/>
          </a:blip>
          <a:stretch>
            <a:fillRect/>
          </a:stretch>
        </p:blipFill>
        <p:spPr>
          <a:xfrm>
            <a:off x="7102925" y="3122500"/>
            <a:ext cx="1860100" cy="1395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type="title"/>
          </p:nvPr>
        </p:nvSpPr>
        <p:spPr>
          <a:xfrm>
            <a:off x="367400" y="575950"/>
            <a:ext cx="83544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Timing: </a:t>
            </a:r>
            <a:endParaRPr/>
          </a:p>
        </p:txBody>
      </p:sp>
      <p:sp>
        <p:nvSpPr>
          <p:cNvPr id="86" name="Google Shape;86;p15"/>
          <p:cNvSpPr txBox="1"/>
          <p:nvPr>
            <p:ph idx="1" type="body"/>
          </p:nvPr>
        </p:nvSpPr>
        <p:spPr>
          <a:xfrm>
            <a:off x="377300" y="1249125"/>
            <a:ext cx="8354400" cy="334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50 minutes: mini presentation on all the things</a:t>
            </a:r>
            <a:endParaRPr/>
          </a:p>
          <a:p>
            <a:pPr indent="0" lvl="0" marL="0" rtl="0" algn="l">
              <a:spcBef>
                <a:spcPts val="1600"/>
              </a:spcBef>
              <a:spcAft>
                <a:spcPts val="0"/>
              </a:spcAft>
              <a:buNone/>
            </a:pPr>
            <a:r>
              <a:rPr lang="en"/>
              <a:t>15 minutes: everyone chooses a slide/ part of wing to research and adds </a:t>
            </a:r>
            <a:r>
              <a:rPr lang="en"/>
              <a:t>their</a:t>
            </a:r>
            <a:r>
              <a:rPr lang="en"/>
              <a:t> own information</a:t>
            </a:r>
            <a:endParaRPr/>
          </a:p>
          <a:p>
            <a:pPr indent="0" lvl="0" marL="0" rtl="0" algn="l">
              <a:spcBef>
                <a:spcPts val="1600"/>
              </a:spcBef>
              <a:spcAft>
                <a:spcPts val="0"/>
              </a:spcAft>
              <a:buNone/>
            </a:pPr>
            <a:r>
              <a:rPr lang="en"/>
              <a:t>10 minutes: everyone presents on what they found out</a:t>
            </a:r>
            <a:endParaRPr b="1"/>
          </a:p>
          <a:p>
            <a:pPr indent="0" lvl="0" marL="0" rtl="0" algn="l">
              <a:spcBef>
                <a:spcPts val="1600"/>
              </a:spcBef>
              <a:spcAft>
                <a:spcPts val="0"/>
              </a:spcAft>
              <a:buNone/>
            </a:pPr>
            <a:r>
              <a:rPr lang="en"/>
              <a:t>15 minutes: go through the math </a:t>
            </a:r>
            <a:r>
              <a:rPr lang="en"/>
              <a:t>equations and solve/ model them in desmos</a:t>
            </a:r>
            <a:r>
              <a:rPr lang="en"/>
              <a:t> </a:t>
            </a:r>
            <a:endParaRPr/>
          </a:p>
          <a:p>
            <a:pPr indent="0" lvl="0" marL="0" rtl="0" algn="l">
              <a:spcBef>
                <a:spcPts val="1600"/>
              </a:spcBef>
              <a:spcAft>
                <a:spcPts val="0"/>
              </a:spcAft>
              <a:buNone/>
            </a:pPr>
            <a:r>
              <a:rPr lang="en"/>
              <a:t>10 min: present the graphs/ smooth out kinks</a:t>
            </a:r>
            <a:endParaRPr/>
          </a:p>
          <a:p>
            <a:pPr indent="0" lvl="0" marL="0" rtl="0" algn="l">
              <a:spcBef>
                <a:spcPts val="16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Shape</a:t>
            </a:r>
            <a:endParaRPr/>
          </a:p>
        </p:txBody>
      </p:sp>
      <p:sp>
        <p:nvSpPr>
          <p:cNvPr id="312" name="Google Shape;312;p42"/>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-Determines </a:t>
            </a:r>
            <a:r>
              <a:rPr lang="en"/>
              <a:t>aerodynamic function in air (how it reacts with air IN air)</a:t>
            </a:r>
            <a:endParaRPr/>
          </a:p>
          <a:p>
            <a:pPr indent="0" lvl="0" marL="0" rtl="0" algn="l">
              <a:spcBef>
                <a:spcPts val="1600"/>
              </a:spcBef>
              <a:spcAft>
                <a:spcPts val="0"/>
              </a:spcAft>
              <a:buNone/>
            </a:pPr>
            <a:r>
              <a:rPr lang="en" sz="1100">
                <a:latin typeface="Arial"/>
                <a:ea typeface="Arial"/>
                <a:cs typeface="Arial"/>
                <a:sym typeface="Arial"/>
              </a:rPr>
              <a:t>-Triangle/cusp-like edge</a:t>
            </a:r>
            <a:endParaRPr sz="1100">
              <a:latin typeface="Arial"/>
              <a:ea typeface="Arial"/>
              <a:cs typeface="Arial"/>
              <a:sym typeface="Arial"/>
            </a:endParaRPr>
          </a:p>
          <a:p>
            <a:pPr indent="0" lvl="0" marL="0" rtl="0" algn="l">
              <a:spcBef>
                <a:spcPts val="1600"/>
              </a:spcBef>
              <a:spcAft>
                <a:spcPts val="1600"/>
              </a:spcAft>
              <a:buNone/>
            </a:pPr>
            <a:r>
              <a:rPr lang="en" sz="1100">
                <a:latin typeface="Arial"/>
                <a:ea typeface="Arial"/>
                <a:cs typeface="Arial"/>
                <a:sym typeface="Arial"/>
              </a:rPr>
              <a:t>-Dictates how the air leaves the edge of the wing</a:t>
            </a:r>
            <a:endParaRPr sz="1100">
              <a:latin typeface="Arial"/>
              <a:ea typeface="Arial"/>
              <a:cs typeface="Arial"/>
              <a:sym typeface="Arial"/>
            </a:endParaRPr>
          </a:p>
        </p:txBody>
      </p:sp>
      <p:pic>
        <p:nvPicPr>
          <p:cNvPr id="313" name="Google Shape;313;p42"/>
          <p:cNvPicPr preferRelativeResize="0"/>
          <p:nvPr/>
        </p:nvPicPr>
        <p:blipFill>
          <a:blip r:embed="rId3">
            <a:alphaModFix/>
          </a:blip>
          <a:stretch>
            <a:fillRect/>
          </a:stretch>
        </p:blipFill>
        <p:spPr>
          <a:xfrm>
            <a:off x="4248475" y="998500"/>
            <a:ext cx="3695700" cy="1419225"/>
          </a:xfrm>
          <a:prstGeom prst="rect">
            <a:avLst/>
          </a:prstGeom>
          <a:noFill/>
          <a:ln>
            <a:noFill/>
          </a:ln>
        </p:spPr>
      </p:pic>
      <p:pic>
        <p:nvPicPr>
          <p:cNvPr id="314" name="Google Shape;314;p42"/>
          <p:cNvPicPr preferRelativeResize="0"/>
          <p:nvPr/>
        </p:nvPicPr>
        <p:blipFill>
          <a:blip r:embed="rId4">
            <a:alphaModFix/>
          </a:blip>
          <a:stretch>
            <a:fillRect/>
          </a:stretch>
        </p:blipFill>
        <p:spPr>
          <a:xfrm>
            <a:off x="4084260" y="2857275"/>
            <a:ext cx="4609037" cy="1419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3"/>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Flaps</a:t>
            </a:r>
            <a:endParaRPr/>
          </a:p>
        </p:txBody>
      </p:sp>
      <p:sp>
        <p:nvSpPr>
          <p:cNvPr id="320" name="Google Shape;320;p43"/>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-Slow aircraft + increase lift</a:t>
            </a:r>
            <a:endParaRPr/>
          </a:p>
          <a:p>
            <a:pPr indent="0" lvl="0" marL="0" rtl="0" algn="l">
              <a:spcBef>
                <a:spcPts val="1600"/>
              </a:spcBef>
              <a:spcAft>
                <a:spcPts val="1600"/>
              </a:spcAft>
              <a:buNone/>
            </a:pPr>
            <a:r>
              <a:rPr lang="en"/>
              <a:t>-For take-off + landing</a:t>
            </a:r>
            <a:endParaRPr/>
          </a:p>
        </p:txBody>
      </p:sp>
      <p:pic>
        <p:nvPicPr>
          <p:cNvPr id="321" name="Google Shape;321;p43"/>
          <p:cNvPicPr preferRelativeResize="0"/>
          <p:nvPr/>
        </p:nvPicPr>
        <p:blipFill>
          <a:blip r:embed="rId3">
            <a:alphaModFix/>
          </a:blip>
          <a:stretch>
            <a:fillRect/>
          </a:stretch>
        </p:blipFill>
        <p:spPr>
          <a:xfrm>
            <a:off x="3279900" y="241475"/>
            <a:ext cx="5711700" cy="428779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4"/>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Control Surfaces</a:t>
            </a:r>
            <a:endParaRPr/>
          </a:p>
        </p:txBody>
      </p:sp>
      <p:sp>
        <p:nvSpPr>
          <p:cNvPr id="327" name="Google Shape;327;p44"/>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-Trim tabs: counteract forces + stabilize - 1</a:t>
            </a:r>
            <a:endParaRPr/>
          </a:p>
          <a:p>
            <a:pPr indent="0" lvl="0" marL="0" rtl="0" algn="l">
              <a:spcBef>
                <a:spcPts val="1600"/>
              </a:spcBef>
              <a:spcAft>
                <a:spcPts val="0"/>
              </a:spcAft>
              <a:buNone/>
            </a:pPr>
            <a:r>
              <a:rPr lang="en"/>
              <a:t>-Servo tabs: plane feel lighter - 2</a:t>
            </a:r>
            <a:endParaRPr/>
          </a:p>
          <a:p>
            <a:pPr indent="0" lvl="0" marL="0" rtl="0" algn="l">
              <a:spcBef>
                <a:spcPts val="1600"/>
              </a:spcBef>
              <a:spcAft>
                <a:spcPts val="0"/>
              </a:spcAft>
              <a:buNone/>
            </a:pPr>
            <a:r>
              <a:rPr lang="en"/>
              <a:t>-Anti-servo tabs: plane feel heavier - 2</a:t>
            </a:r>
            <a:endParaRPr/>
          </a:p>
          <a:p>
            <a:pPr indent="0" lvl="0" marL="0" rtl="0" algn="l">
              <a:spcBef>
                <a:spcPts val="1600"/>
              </a:spcBef>
              <a:spcAft>
                <a:spcPts val="0"/>
              </a:spcAft>
              <a:buNone/>
            </a:pPr>
            <a:r>
              <a:rPr lang="en"/>
              <a:t>Other:</a:t>
            </a:r>
            <a:endParaRPr/>
          </a:p>
          <a:p>
            <a:pPr indent="0" lvl="0" marL="0" rtl="0" algn="l">
              <a:spcBef>
                <a:spcPts val="1600"/>
              </a:spcBef>
              <a:spcAft>
                <a:spcPts val="0"/>
              </a:spcAft>
              <a:buNone/>
            </a:pPr>
            <a:r>
              <a:rPr lang="en"/>
              <a:t>-Anti-shock bodies: reduce drag - 3</a:t>
            </a:r>
            <a:endParaRPr/>
          </a:p>
          <a:p>
            <a:pPr indent="0" lvl="0" marL="0" rtl="0" algn="l">
              <a:spcBef>
                <a:spcPts val="1600"/>
              </a:spcBef>
              <a:spcAft>
                <a:spcPts val="1600"/>
              </a:spcAft>
              <a:buNone/>
            </a:pPr>
            <a:r>
              <a:rPr lang="en"/>
              <a:t>-Static dischargers - 4</a:t>
            </a:r>
            <a:endParaRPr/>
          </a:p>
        </p:txBody>
      </p:sp>
      <p:pic>
        <p:nvPicPr>
          <p:cNvPr id="328" name="Google Shape;328;p44"/>
          <p:cNvPicPr preferRelativeResize="0"/>
          <p:nvPr/>
        </p:nvPicPr>
        <p:blipFill>
          <a:blip r:embed="rId3">
            <a:alphaModFix/>
          </a:blip>
          <a:stretch>
            <a:fillRect/>
          </a:stretch>
        </p:blipFill>
        <p:spPr>
          <a:xfrm>
            <a:off x="3558875" y="625000"/>
            <a:ext cx="1897466" cy="1067299"/>
          </a:xfrm>
          <a:prstGeom prst="rect">
            <a:avLst/>
          </a:prstGeom>
          <a:noFill/>
          <a:ln>
            <a:noFill/>
          </a:ln>
        </p:spPr>
      </p:pic>
      <p:pic>
        <p:nvPicPr>
          <p:cNvPr id="329" name="Google Shape;329;p44"/>
          <p:cNvPicPr preferRelativeResize="0"/>
          <p:nvPr/>
        </p:nvPicPr>
        <p:blipFill>
          <a:blip r:embed="rId4">
            <a:alphaModFix/>
          </a:blip>
          <a:stretch>
            <a:fillRect/>
          </a:stretch>
        </p:blipFill>
        <p:spPr>
          <a:xfrm>
            <a:off x="6190000" y="517217"/>
            <a:ext cx="2160200" cy="1282850"/>
          </a:xfrm>
          <a:prstGeom prst="rect">
            <a:avLst/>
          </a:prstGeom>
          <a:noFill/>
          <a:ln>
            <a:noFill/>
          </a:ln>
        </p:spPr>
      </p:pic>
      <p:pic>
        <p:nvPicPr>
          <p:cNvPr id="330" name="Google Shape;330;p44"/>
          <p:cNvPicPr preferRelativeResize="0"/>
          <p:nvPr/>
        </p:nvPicPr>
        <p:blipFill>
          <a:blip r:embed="rId5">
            <a:alphaModFix/>
          </a:blip>
          <a:stretch>
            <a:fillRect/>
          </a:stretch>
        </p:blipFill>
        <p:spPr>
          <a:xfrm>
            <a:off x="2945894" y="2228032"/>
            <a:ext cx="2808000" cy="1579493"/>
          </a:xfrm>
          <a:prstGeom prst="rect">
            <a:avLst/>
          </a:prstGeom>
          <a:noFill/>
          <a:ln>
            <a:noFill/>
          </a:ln>
        </p:spPr>
      </p:pic>
      <p:pic>
        <p:nvPicPr>
          <p:cNvPr id="331" name="Google Shape;331;p44"/>
          <p:cNvPicPr preferRelativeResize="0"/>
          <p:nvPr/>
        </p:nvPicPr>
        <p:blipFill>
          <a:blip r:embed="rId6">
            <a:alphaModFix/>
          </a:blip>
          <a:stretch>
            <a:fillRect/>
          </a:stretch>
        </p:blipFill>
        <p:spPr>
          <a:xfrm>
            <a:off x="6006504" y="2571750"/>
            <a:ext cx="2970134" cy="1670701"/>
          </a:xfrm>
          <a:prstGeom prst="rect">
            <a:avLst/>
          </a:prstGeom>
          <a:noFill/>
          <a:ln>
            <a:noFill/>
          </a:ln>
        </p:spPr>
      </p:pic>
      <p:sp>
        <p:nvSpPr>
          <p:cNvPr id="332" name="Google Shape;332;p44"/>
          <p:cNvSpPr txBox="1"/>
          <p:nvPr/>
        </p:nvSpPr>
        <p:spPr>
          <a:xfrm>
            <a:off x="4286250" y="278325"/>
            <a:ext cx="45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1</a:t>
            </a:r>
            <a:endParaRPr>
              <a:latin typeface="Lato"/>
              <a:ea typeface="Lato"/>
              <a:cs typeface="Lato"/>
              <a:sym typeface="Lato"/>
            </a:endParaRPr>
          </a:p>
        </p:txBody>
      </p:sp>
      <p:sp>
        <p:nvSpPr>
          <p:cNvPr id="333" name="Google Shape;333;p44"/>
          <p:cNvSpPr txBox="1"/>
          <p:nvPr/>
        </p:nvSpPr>
        <p:spPr>
          <a:xfrm>
            <a:off x="6601950" y="-11125"/>
            <a:ext cx="8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2</a:t>
            </a:r>
            <a:endParaRPr>
              <a:latin typeface="Lato"/>
              <a:ea typeface="Lato"/>
              <a:cs typeface="Lato"/>
              <a:sym typeface="Lato"/>
            </a:endParaRPr>
          </a:p>
        </p:txBody>
      </p:sp>
      <p:sp>
        <p:nvSpPr>
          <p:cNvPr id="334" name="Google Shape;334;p44"/>
          <p:cNvSpPr txBox="1"/>
          <p:nvPr/>
        </p:nvSpPr>
        <p:spPr>
          <a:xfrm>
            <a:off x="3506925" y="3807525"/>
            <a:ext cx="59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3</a:t>
            </a:r>
            <a:endParaRPr>
              <a:latin typeface="Lato"/>
              <a:ea typeface="Lato"/>
              <a:cs typeface="Lato"/>
              <a:sym typeface="Lato"/>
            </a:endParaRPr>
          </a:p>
        </p:txBody>
      </p:sp>
      <p:sp>
        <p:nvSpPr>
          <p:cNvPr id="335" name="Google Shape;335;p44"/>
          <p:cNvSpPr txBox="1"/>
          <p:nvPr/>
        </p:nvSpPr>
        <p:spPr>
          <a:xfrm>
            <a:off x="7314450" y="4442125"/>
            <a:ext cx="81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4</a:t>
            </a:r>
            <a:endParaRPr>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Flat trailing edge helps prevent flutter + stabilize</a:t>
            </a:r>
            <a:endParaRPr/>
          </a:p>
          <a:p>
            <a:pPr indent="-317500" lvl="0" marL="457200" rtl="0" algn="l">
              <a:spcBef>
                <a:spcPts val="0"/>
              </a:spcBef>
              <a:spcAft>
                <a:spcPts val="0"/>
              </a:spcAft>
              <a:buSzPts val="1400"/>
              <a:buChar char="-"/>
            </a:pPr>
            <a:r>
              <a:rPr lang="en"/>
              <a:t>Trailing edges can be sharp, flat, or rounded</a:t>
            </a:r>
            <a:endParaRPr/>
          </a:p>
          <a:p>
            <a:pPr indent="-304800" lvl="1" marL="914400" rtl="0" algn="l">
              <a:spcBef>
                <a:spcPts val="0"/>
              </a:spcBef>
              <a:spcAft>
                <a:spcPts val="0"/>
              </a:spcAft>
              <a:buSzPts val="1200"/>
              <a:buChar char="-"/>
            </a:pPr>
            <a:r>
              <a:rPr lang="en"/>
              <a:t>Common misconception that you need a sharp trailing edge to generate lift</a:t>
            </a:r>
            <a:endParaRPr/>
          </a:p>
        </p:txBody>
      </p:sp>
      <p:pic>
        <p:nvPicPr>
          <p:cNvPr id="341" name="Google Shape;341;p45"/>
          <p:cNvPicPr preferRelativeResize="0"/>
          <p:nvPr/>
        </p:nvPicPr>
        <p:blipFill>
          <a:blip r:embed="rId3">
            <a:alphaModFix/>
          </a:blip>
          <a:stretch>
            <a:fillRect/>
          </a:stretch>
        </p:blipFill>
        <p:spPr>
          <a:xfrm>
            <a:off x="287150" y="641650"/>
            <a:ext cx="3466075" cy="897100"/>
          </a:xfrm>
          <a:prstGeom prst="rect">
            <a:avLst/>
          </a:prstGeom>
          <a:noFill/>
          <a:ln>
            <a:noFill/>
          </a:ln>
        </p:spPr>
      </p:pic>
      <p:sp>
        <p:nvSpPr>
          <p:cNvPr id="342" name="Google Shape;342;p45"/>
          <p:cNvSpPr txBox="1"/>
          <p:nvPr>
            <p:ph idx="2" type="body"/>
          </p:nvPr>
        </p:nvSpPr>
        <p:spPr>
          <a:xfrm>
            <a:off x="3887600" y="641650"/>
            <a:ext cx="3128100" cy="82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Variations of flatback airfoils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a:t>
            </a:r>
            <a:endParaRPr/>
          </a:p>
        </p:txBody>
      </p:sp>
      <p:sp>
        <p:nvSpPr>
          <p:cNvPr id="348" name="Google Shape;348;p46"/>
          <p:cNvSpPr txBox="1"/>
          <p:nvPr>
            <p:ph idx="1" type="body"/>
          </p:nvPr>
        </p:nvSpPr>
        <p:spPr>
          <a:xfrm>
            <a:off x="2400297" y="1602675"/>
            <a:ext cx="6321600" cy="3002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More breaks</a:t>
            </a:r>
            <a:endParaRPr/>
          </a:p>
          <a:p>
            <a:pPr indent="-317500" lvl="0" marL="457200" rtl="0" algn="l">
              <a:spcBef>
                <a:spcPts val="0"/>
              </a:spcBef>
              <a:spcAft>
                <a:spcPts val="0"/>
              </a:spcAft>
              <a:buSzPts val="1400"/>
              <a:buChar char="-"/>
            </a:pPr>
            <a:r>
              <a:rPr lang="en"/>
              <a:t>More interactive bits if going to be so long</a:t>
            </a:r>
            <a:endParaRPr/>
          </a:p>
          <a:p>
            <a:pPr indent="-317500" lvl="0" marL="457200" rtl="0" algn="l">
              <a:spcBef>
                <a:spcPts val="0"/>
              </a:spcBef>
              <a:spcAft>
                <a:spcPts val="0"/>
              </a:spcAft>
              <a:buSzPts val="1400"/>
              <a:buChar char="-"/>
            </a:pPr>
            <a:r>
              <a:rPr lang="en"/>
              <a:t>diff people sharing different parts of the presentation</a:t>
            </a:r>
            <a:endParaRPr/>
          </a:p>
          <a:p>
            <a:pPr indent="-317500" lvl="0" marL="457200" rtl="0" algn="l">
              <a:spcBef>
                <a:spcPts val="0"/>
              </a:spcBef>
              <a:spcAft>
                <a:spcPts val="0"/>
              </a:spcAft>
              <a:buSzPts val="1400"/>
              <a:buChar char="-"/>
            </a:pPr>
            <a:r>
              <a:rPr lang="en"/>
              <a:t>Budget time → give heads up</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Equations</a:t>
            </a:r>
            <a:r>
              <a:rPr lang="en"/>
              <a:t>	</a:t>
            </a:r>
            <a:endParaRPr/>
          </a:p>
        </p:txBody>
      </p:sp>
      <p:sp>
        <p:nvSpPr>
          <p:cNvPr id="92" name="Google Shape;92;p16"/>
          <p:cNvSpPr txBox="1"/>
          <p:nvPr>
            <p:ph idx="1" type="body"/>
          </p:nvPr>
        </p:nvSpPr>
        <p:spPr>
          <a:xfrm>
            <a:off x="784574" y="1438075"/>
            <a:ext cx="36069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Schrenk</a:t>
            </a:r>
            <a:r>
              <a:rPr lang="en"/>
              <a:t> Approximation </a:t>
            </a:r>
            <a:endParaRPr/>
          </a:p>
          <a:p>
            <a:pPr indent="0" lvl="0" marL="0" rtl="0" algn="l">
              <a:spcBef>
                <a:spcPts val="1600"/>
              </a:spcBef>
              <a:spcAft>
                <a:spcPts val="0"/>
              </a:spcAft>
              <a:buNone/>
            </a:pPr>
            <a:r>
              <a:rPr lang="en"/>
              <a:t>Lift Coefficient → Lucas</a:t>
            </a:r>
            <a:endParaRPr/>
          </a:p>
          <a:p>
            <a:pPr indent="0" lvl="0" marL="0" rtl="0" algn="l">
              <a:spcBef>
                <a:spcPts val="1600"/>
              </a:spcBef>
              <a:spcAft>
                <a:spcPts val="0"/>
              </a:spcAft>
              <a:buNone/>
            </a:pPr>
            <a:r>
              <a:rPr lang="en" u="sng">
                <a:solidFill>
                  <a:schemeClr val="hlink"/>
                </a:solidFill>
                <a:hlinkClick r:id="rId3"/>
              </a:rPr>
              <a:t>Drag Coefficient → Ashley</a:t>
            </a:r>
            <a:endParaRPr/>
          </a:p>
          <a:p>
            <a:pPr indent="0" lvl="0" marL="0" rtl="0" algn="l">
              <a:spcBef>
                <a:spcPts val="1600"/>
              </a:spcBef>
              <a:spcAft>
                <a:spcPts val="0"/>
              </a:spcAft>
              <a:buNone/>
            </a:pPr>
            <a:r>
              <a:rPr lang="en"/>
              <a:t>Drag</a:t>
            </a:r>
            <a:endParaRPr/>
          </a:p>
          <a:p>
            <a:pPr indent="0" lvl="0" marL="0" rtl="0" algn="l">
              <a:spcBef>
                <a:spcPts val="1600"/>
              </a:spcBef>
              <a:spcAft>
                <a:spcPts val="0"/>
              </a:spcAft>
              <a:buNone/>
            </a:pPr>
            <a:r>
              <a:rPr lang="en"/>
              <a:t>Reynolds numbers</a:t>
            </a:r>
            <a:endParaRPr/>
          </a:p>
          <a:p>
            <a:pPr indent="0" lvl="0" marL="0" rtl="0" algn="l">
              <a:spcBef>
                <a:spcPts val="1600"/>
              </a:spcBef>
              <a:spcAft>
                <a:spcPts val="0"/>
              </a:spcAft>
              <a:buNone/>
            </a:pPr>
            <a:r>
              <a:rPr lang="en"/>
              <a:t>Aileron Size</a:t>
            </a:r>
            <a:endParaRPr/>
          </a:p>
          <a:p>
            <a:pPr indent="0" lvl="0" marL="0" rtl="0" algn="l">
              <a:spcBef>
                <a:spcPts val="1600"/>
              </a:spcBef>
              <a:spcAft>
                <a:spcPts val="1600"/>
              </a:spcAft>
              <a:buNone/>
            </a:pPr>
            <a:r>
              <a:t/>
            </a:r>
            <a:endParaRPr/>
          </a:p>
        </p:txBody>
      </p:sp>
      <p:sp>
        <p:nvSpPr>
          <p:cNvPr id="93" name="Google Shape;93;p16"/>
          <p:cNvSpPr txBox="1"/>
          <p:nvPr>
            <p:ph idx="1" type="body"/>
          </p:nvPr>
        </p:nvSpPr>
        <p:spPr>
          <a:xfrm>
            <a:off x="4572000" y="655800"/>
            <a:ext cx="3988200" cy="38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Aileron Placement → Bruno </a:t>
            </a:r>
            <a:endParaRPr/>
          </a:p>
          <a:p>
            <a:pPr indent="0" lvl="0" marL="0" rtl="0" algn="l">
              <a:spcBef>
                <a:spcPts val="1600"/>
              </a:spcBef>
              <a:spcAft>
                <a:spcPts val="0"/>
              </a:spcAft>
              <a:buNone/>
            </a:pPr>
            <a:r>
              <a:rPr lang="en"/>
              <a:t>Laminar Flow</a:t>
            </a:r>
            <a:endParaRPr/>
          </a:p>
          <a:p>
            <a:pPr indent="-342900" lvl="0" marL="457200" rtl="0" algn="l">
              <a:spcBef>
                <a:spcPts val="1600"/>
              </a:spcBef>
              <a:spcAft>
                <a:spcPts val="0"/>
              </a:spcAft>
              <a:buSzPts val="1800"/>
              <a:buChar char="-"/>
            </a:pPr>
            <a:r>
              <a:rPr lang="en"/>
              <a:t>Euler </a:t>
            </a:r>
            <a:r>
              <a:rPr lang="en"/>
              <a:t>equations</a:t>
            </a:r>
            <a:r>
              <a:rPr lang="en"/>
              <a:t> → less accurate → Maya</a:t>
            </a:r>
            <a:endParaRPr/>
          </a:p>
          <a:p>
            <a:pPr indent="-317500" lvl="1" marL="914400" rtl="0" algn="l">
              <a:spcBef>
                <a:spcPts val="0"/>
              </a:spcBef>
              <a:spcAft>
                <a:spcPts val="0"/>
              </a:spcAft>
              <a:buSzPts val="1400"/>
              <a:buChar char="-"/>
            </a:pPr>
            <a:r>
              <a:rPr lang="en"/>
              <a:t>Don’t account for viscosity</a:t>
            </a:r>
            <a:endParaRPr/>
          </a:p>
          <a:p>
            <a:pPr indent="-342900" lvl="0" marL="457200" rtl="0" algn="l">
              <a:spcBef>
                <a:spcPts val="0"/>
              </a:spcBef>
              <a:spcAft>
                <a:spcPts val="0"/>
              </a:spcAft>
              <a:buSzPts val="1800"/>
              <a:buChar char="-"/>
            </a:pPr>
            <a:r>
              <a:rPr lang="en"/>
              <a:t>Navier</a:t>
            </a:r>
            <a:r>
              <a:rPr lang="en"/>
              <a:t> stokes </a:t>
            </a:r>
            <a:r>
              <a:rPr lang="en"/>
              <a:t>equation → Sheelyn</a:t>
            </a:r>
            <a:endParaRPr/>
          </a:p>
          <a:p>
            <a:pPr indent="-317500" lvl="1" marL="914400" rtl="0" algn="l">
              <a:spcBef>
                <a:spcPts val="0"/>
              </a:spcBef>
              <a:spcAft>
                <a:spcPts val="0"/>
              </a:spcAft>
              <a:buSzPts val="1400"/>
              <a:buChar char="-"/>
            </a:pPr>
            <a:r>
              <a:rPr lang="en"/>
              <a:t>More accurate</a:t>
            </a:r>
            <a:endParaRPr/>
          </a:p>
          <a:p>
            <a:pPr indent="-317500" lvl="1" marL="914400" rtl="0" algn="l">
              <a:spcBef>
                <a:spcPts val="0"/>
              </a:spcBef>
              <a:spcAft>
                <a:spcPts val="0"/>
              </a:spcAft>
              <a:buSzPts val="1400"/>
              <a:buChar char="-"/>
            </a:pPr>
            <a:r>
              <a:rPr lang="en"/>
              <a:t>ONE OF THE 7 UNKNOWN MATH EQUATIONS MATHEMATICIANS CAN'T SOLVE LMAOO</a:t>
            </a:r>
            <a:endParaRPr/>
          </a:p>
          <a:p>
            <a:pPr indent="0" lvl="0" marL="0" rtl="0" algn="l">
              <a:spcBef>
                <a:spcPts val="1600"/>
              </a:spcBef>
              <a:spcAft>
                <a:spcPts val="0"/>
              </a:spcAft>
              <a:buClr>
                <a:schemeClr val="dk2"/>
              </a:buClr>
              <a:buSzPts val="1100"/>
              <a:buFont typeface="Arial"/>
              <a:buNone/>
            </a:pPr>
            <a:r>
              <a:rPr lang="en"/>
              <a:t>Research: Chordwise lift distribution</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Euler’s </a:t>
            </a:r>
            <a:r>
              <a:rPr lang="en"/>
              <a:t>Equation</a:t>
            </a:r>
            <a:endParaRPr/>
          </a:p>
        </p:txBody>
      </p:sp>
      <p:sp>
        <p:nvSpPr>
          <p:cNvPr id="99" name="Google Shape;99;p17"/>
          <p:cNvSpPr txBox="1"/>
          <p:nvPr>
            <p:ph idx="1" type="body"/>
          </p:nvPr>
        </p:nvSpPr>
        <p:spPr>
          <a:xfrm>
            <a:off x="400325" y="1492100"/>
            <a:ext cx="4961400" cy="310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Calculator</a:t>
            </a:r>
            <a:endParaRPr/>
          </a:p>
          <a:p>
            <a:pPr indent="0" lvl="0" marL="0" rtl="0" algn="l">
              <a:spcBef>
                <a:spcPts val="1600"/>
              </a:spcBef>
              <a:spcAft>
                <a:spcPts val="0"/>
              </a:spcAft>
              <a:buNone/>
            </a:pPr>
            <a:r>
              <a:rPr lang="en" u="sng">
                <a:solidFill>
                  <a:schemeClr val="hlink"/>
                </a:solidFill>
                <a:hlinkClick r:id="rId4"/>
              </a:rPr>
              <a:t>Change in pressure</a:t>
            </a:r>
            <a:endParaRPr/>
          </a:p>
          <a:p>
            <a:pPr indent="-342900" lvl="0" marL="457200" rtl="0" algn="l">
              <a:spcBef>
                <a:spcPts val="1600"/>
              </a:spcBef>
              <a:spcAft>
                <a:spcPts val="0"/>
              </a:spcAft>
              <a:buSzPts val="1800"/>
              <a:buChar char="-"/>
            </a:pPr>
            <a:r>
              <a:rPr lang="en"/>
              <a:t>Simpler version of the </a:t>
            </a:r>
            <a:r>
              <a:rPr lang="en"/>
              <a:t>navier</a:t>
            </a:r>
            <a:r>
              <a:rPr lang="en"/>
              <a:t> stokes equations → lol Sheelyn</a:t>
            </a:r>
            <a:endParaRPr/>
          </a:p>
          <a:p>
            <a:pPr indent="-342900" lvl="0" marL="457200" rtl="0" algn="l">
              <a:spcBef>
                <a:spcPts val="0"/>
              </a:spcBef>
              <a:spcAft>
                <a:spcPts val="0"/>
              </a:spcAft>
              <a:buSzPts val="1800"/>
              <a:buChar char="-"/>
            </a:pPr>
            <a:r>
              <a:rPr lang="en"/>
              <a:t>Very good for thin airfoils at low speed → yay ultralight!</a:t>
            </a:r>
            <a:endParaRPr/>
          </a:p>
          <a:p>
            <a:pPr indent="-342900" lvl="0" marL="457200" rtl="0" algn="l">
              <a:spcBef>
                <a:spcPts val="0"/>
              </a:spcBef>
              <a:spcAft>
                <a:spcPts val="0"/>
              </a:spcAft>
              <a:buSzPts val="1800"/>
              <a:buChar char="-"/>
            </a:pPr>
            <a:r>
              <a:rPr lang="en"/>
              <a:t>So so difficult</a:t>
            </a:r>
            <a:endParaRPr/>
          </a:p>
        </p:txBody>
      </p:sp>
      <p:pic>
        <p:nvPicPr>
          <p:cNvPr id="100" name="Google Shape;100;p17"/>
          <p:cNvPicPr preferRelativeResize="0"/>
          <p:nvPr/>
        </p:nvPicPr>
        <p:blipFill>
          <a:blip r:embed="rId5">
            <a:alphaModFix/>
          </a:blip>
          <a:stretch>
            <a:fillRect/>
          </a:stretch>
        </p:blipFill>
        <p:spPr>
          <a:xfrm>
            <a:off x="5508805" y="0"/>
            <a:ext cx="3635190"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Lift</a:t>
            </a:r>
            <a:endParaRPr/>
          </a:p>
        </p:txBody>
      </p:sp>
      <p:sp>
        <p:nvSpPr>
          <p:cNvPr id="106" name="Google Shape;106;p18"/>
          <p:cNvSpPr txBox="1"/>
          <p:nvPr>
            <p:ph idx="1" type="body"/>
          </p:nvPr>
        </p:nvSpPr>
        <p:spPr>
          <a:xfrm>
            <a:off x="2400300" y="1739350"/>
            <a:ext cx="3071400" cy="300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The up force</a:t>
            </a:r>
            <a:endParaRPr/>
          </a:p>
          <a:p>
            <a:pPr indent="-317500" lvl="0" marL="457200" rtl="0" algn="l">
              <a:spcBef>
                <a:spcPts val="0"/>
              </a:spcBef>
              <a:spcAft>
                <a:spcPts val="0"/>
              </a:spcAft>
              <a:buSzPts val="1400"/>
              <a:buChar char="-"/>
            </a:pPr>
            <a:r>
              <a:rPr lang="en"/>
              <a:t>At cruise : lift force = net weight of plane</a:t>
            </a:r>
            <a:endParaRPr/>
          </a:p>
          <a:p>
            <a:pPr indent="-304800" lvl="1" marL="914400" rtl="0" algn="l">
              <a:spcBef>
                <a:spcPts val="0"/>
              </a:spcBef>
              <a:spcAft>
                <a:spcPts val="0"/>
              </a:spcAft>
              <a:buSzPts val="1200"/>
              <a:buChar char="-"/>
            </a:pPr>
            <a:r>
              <a:rPr lang="en"/>
              <a:t>Net weight: 508 lb</a:t>
            </a:r>
            <a:endParaRPr/>
          </a:p>
          <a:p>
            <a:pPr indent="-304800" lvl="1" marL="914400" rtl="0" algn="l">
              <a:spcBef>
                <a:spcPts val="0"/>
              </a:spcBef>
              <a:spcAft>
                <a:spcPts val="0"/>
              </a:spcAft>
              <a:buSzPts val="1200"/>
              <a:buChar char="-"/>
            </a:pPr>
            <a:r>
              <a:rPr lang="en"/>
              <a:t>Plane + all components</a:t>
            </a:r>
            <a:endParaRPr/>
          </a:p>
        </p:txBody>
      </p:sp>
      <p:sp>
        <p:nvSpPr>
          <p:cNvPr id="107" name="Google Shape;107;p18"/>
          <p:cNvSpPr txBox="1"/>
          <p:nvPr>
            <p:ph idx="2" type="body"/>
          </p:nvPr>
        </p:nvSpPr>
        <p:spPr>
          <a:xfrm>
            <a:off x="5471700" y="1211350"/>
            <a:ext cx="3250200" cy="352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Physics </a:t>
            </a:r>
            <a:r>
              <a:rPr lang="en"/>
              <a:t>Equations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Schrenk</a:t>
            </a:r>
            <a:r>
              <a:rPr lang="en" u="sng">
                <a:solidFill>
                  <a:schemeClr val="hlink"/>
                </a:solidFill>
                <a:hlinkClick r:id="rId4"/>
              </a:rPr>
              <a:t> </a:t>
            </a:r>
            <a:r>
              <a:rPr lang="en" u="sng">
                <a:solidFill>
                  <a:schemeClr val="hlink"/>
                </a:solidFill>
                <a:hlinkClick r:id="rId5"/>
              </a:rPr>
              <a:t>Approximation</a:t>
            </a:r>
            <a:endParaRPr/>
          </a:p>
          <a:p>
            <a:pPr indent="-317500" lvl="0" marL="457200" rtl="0" algn="l">
              <a:spcBef>
                <a:spcPts val="0"/>
              </a:spcBef>
              <a:spcAft>
                <a:spcPts val="0"/>
              </a:spcAft>
              <a:buSzPts val="1400"/>
              <a:buChar char="-"/>
            </a:pPr>
            <a:r>
              <a:rPr lang="en"/>
              <a:t>Spanwise lift distribution</a:t>
            </a:r>
            <a:endParaRPr/>
          </a:p>
          <a:p>
            <a:pPr indent="0" lvl="0" marL="0" rtl="0" algn="l">
              <a:spcBef>
                <a:spcPts val="0"/>
              </a:spcBef>
              <a:spcAft>
                <a:spcPts val="0"/>
              </a:spcAft>
              <a:buNone/>
            </a:pPr>
            <a:r>
              <a:rPr lang="en"/>
              <a:t>Lift Coefficient: </a:t>
            </a:r>
            <a:endParaRPr/>
          </a:p>
          <a:p>
            <a:pPr indent="-317500" lvl="0" marL="457200" rtl="0" algn="l">
              <a:spcBef>
                <a:spcPts val="0"/>
              </a:spcBef>
              <a:spcAft>
                <a:spcPts val="0"/>
              </a:spcAft>
              <a:buSzPts val="1400"/>
              <a:buChar char="-"/>
            </a:pPr>
            <a:r>
              <a:rPr lang="en"/>
              <a:t>Lift compared to area around the wing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CFD:</a:t>
            </a:r>
            <a:endParaRPr/>
          </a:p>
          <a:p>
            <a:pPr indent="0" lvl="0" marL="0" rtl="0" algn="l">
              <a:spcBef>
                <a:spcPts val="0"/>
              </a:spcBef>
              <a:spcAft>
                <a:spcPts val="0"/>
              </a:spcAft>
              <a:buNone/>
            </a:pPr>
            <a:r>
              <a:rPr lang="en"/>
              <a:t>Chordwise lift distribution</a:t>
            </a:r>
            <a:endParaRPr/>
          </a:p>
          <a:p>
            <a:pPr indent="-317500" lvl="0" marL="457200" rtl="0" algn="l">
              <a:spcBef>
                <a:spcPts val="0"/>
              </a:spcBef>
              <a:spcAft>
                <a:spcPts val="0"/>
              </a:spcAft>
              <a:buSzPts val="1400"/>
              <a:buChar char="-"/>
            </a:pPr>
            <a:r>
              <a:rPr lang="en"/>
              <a:t>Main purpose: how much each strut is bearing</a:t>
            </a:r>
            <a:endParaRPr/>
          </a:p>
          <a:p>
            <a:pPr indent="-317500" lvl="0" marL="457200" rtl="0" algn="l">
              <a:spcBef>
                <a:spcPts val="0"/>
              </a:spcBef>
              <a:spcAft>
                <a:spcPts val="0"/>
              </a:spcAft>
              <a:buSzPts val="1400"/>
              <a:buChar char="-"/>
            </a:pPr>
            <a:r>
              <a:rPr lang="en"/>
              <a:t>Used to test our ribs with propper loads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pic>
        <p:nvPicPr>
          <p:cNvPr id="108" name="Google Shape;108;p18"/>
          <p:cNvPicPr preferRelativeResize="0"/>
          <p:nvPr/>
        </p:nvPicPr>
        <p:blipFill>
          <a:blip r:embed="rId6">
            <a:alphaModFix/>
          </a:blip>
          <a:stretch>
            <a:fillRect/>
          </a:stretch>
        </p:blipFill>
        <p:spPr>
          <a:xfrm>
            <a:off x="125925" y="575950"/>
            <a:ext cx="2095502" cy="1996715"/>
          </a:xfrm>
          <a:prstGeom prst="rect">
            <a:avLst/>
          </a:prstGeom>
          <a:noFill/>
          <a:ln>
            <a:noFill/>
          </a:ln>
        </p:spPr>
      </p:pic>
      <p:pic>
        <p:nvPicPr>
          <p:cNvPr id="109" name="Google Shape;109;p18"/>
          <p:cNvPicPr preferRelativeResize="0"/>
          <p:nvPr/>
        </p:nvPicPr>
        <p:blipFill>
          <a:blip r:embed="rId7">
            <a:alphaModFix/>
          </a:blip>
          <a:stretch>
            <a:fillRect/>
          </a:stretch>
        </p:blipFill>
        <p:spPr>
          <a:xfrm>
            <a:off x="177335" y="2742627"/>
            <a:ext cx="2659770" cy="1996725"/>
          </a:xfrm>
          <a:prstGeom prst="rect">
            <a:avLst/>
          </a:prstGeom>
          <a:noFill/>
          <a:ln>
            <a:noFill/>
          </a:ln>
        </p:spPr>
      </p:pic>
      <p:pic>
        <p:nvPicPr>
          <p:cNvPr id="110" name="Google Shape;110;p18"/>
          <p:cNvPicPr preferRelativeResize="0"/>
          <p:nvPr/>
        </p:nvPicPr>
        <p:blipFill>
          <a:blip r:embed="rId8">
            <a:alphaModFix/>
          </a:blip>
          <a:stretch>
            <a:fillRect/>
          </a:stretch>
        </p:blipFill>
        <p:spPr>
          <a:xfrm>
            <a:off x="7177743" y="575950"/>
            <a:ext cx="1884607" cy="1163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Laminar Flow</a:t>
            </a:r>
            <a:endParaRPr/>
          </a:p>
        </p:txBody>
      </p:sp>
      <p:sp>
        <p:nvSpPr>
          <p:cNvPr id="116" name="Google Shape;116;p19"/>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17" name="Google Shape;117;p19"/>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19"/>
          <p:cNvPicPr preferRelativeResize="0"/>
          <p:nvPr/>
        </p:nvPicPr>
        <p:blipFill>
          <a:blip r:embed="rId3">
            <a:alphaModFix/>
          </a:blip>
          <a:stretch>
            <a:fillRect/>
          </a:stretch>
        </p:blipFill>
        <p:spPr>
          <a:xfrm>
            <a:off x="125925" y="575950"/>
            <a:ext cx="2095502" cy="2715173"/>
          </a:xfrm>
          <a:prstGeom prst="rect">
            <a:avLst/>
          </a:prstGeom>
          <a:noFill/>
          <a:ln>
            <a:noFill/>
          </a:ln>
        </p:spPr>
      </p:pic>
      <p:pic>
        <p:nvPicPr>
          <p:cNvPr id="119" name="Google Shape;119;p19"/>
          <p:cNvPicPr preferRelativeResize="0"/>
          <p:nvPr/>
        </p:nvPicPr>
        <p:blipFill>
          <a:blip r:embed="rId4">
            <a:alphaModFix/>
          </a:blip>
          <a:stretch>
            <a:fillRect/>
          </a:stretch>
        </p:blipFill>
        <p:spPr>
          <a:xfrm>
            <a:off x="2400294" y="1281465"/>
            <a:ext cx="3185675" cy="1947935"/>
          </a:xfrm>
          <a:prstGeom prst="rect">
            <a:avLst/>
          </a:prstGeom>
          <a:noFill/>
          <a:ln>
            <a:noFill/>
          </a:ln>
        </p:spPr>
      </p:pic>
      <p:pic>
        <p:nvPicPr>
          <p:cNvPr id="120" name="Google Shape;120;p19"/>
          <p:cNvPicPr preferRelativeResize="0"/>
          <p:nvPr/>
        </p:nvPicPr>
        <p:blipFill>
          <a:blip r:embed="rId5">
            <a:alphaModFix/>
          </a:blip>
          <a:stretch>
            <a:fillRect/>
          </a:stretch>
        </p:blipFill>
        <p:spPr>
          <a:xfrm>
            <a:off x="5624100" y="320001"/>
            <a:ext cx="3317675" cy="4503498"/>
          </a:xfrm>
          <a:prstGeom prst="rect">
            <a:avLst/>
          </a:prstGeom>
          <a:noFill/>
          <a:ln>
            <a:noFill/>
          </a:ln>
        </p:spPr>
      </p:pic>
      <p:pic>
        <p:nvPicPr>
          <p:cNvPr id="121" name="Google Shape;121;p19"/>
          <p:cNvPicPr preferRelativeResize="0"/>
          <p:nvPr/>
        </p:nvPicPr>
        <p:blipFill>
          <a:blip r:embed="rId6">
            <a:alphaModFix/>
          </a:blip>
          <a:stretch>
            <a:fillRect/>
          </a:stretch>
        </p:blipFill>
        <p:spPr>
          <a:xfrm>
            <a:off x="268800" y="3541225"/>
            <a:ext cx="5061600" cy="1282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Laminar Flow</a:t>
            </a:r>
            <a:endParaRPr/>
          </a:p>
        </p:txBody>
      </p:sp>
      <p:sp>
        <p:nvSpPr>
          <p:cNvPr id="127" name="Google Shape;127;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Basically fluid particles moving smoothly in layers on top of each other, the layers don’t really mix</a:t>
            </a:r>
            <a:endParaRPr/>
          </a:p>
          <a:p>
            <a:pPr indent="-342900" lvl="0" marL="457200" rtl="0" algn="l">
              <a:spcBef>
                <a:spcPts val="0"/>
              </a:spcBef>
              <a:spcAft>
                <a:spcPts val="0"/>
              </a:spcAft>
              <a:buSzPts val="1800"/>
              <a:buChar char="-"/>
            </a:pPr>
            <a:r>
              <a:rPr lang="en"/>
              <a:t>Happens at lower velocities </a:t>
            </a:r>
            <a:endParaRPr/>
          </a:p>
          <a:p>
            <a:pPr indent="-317500" lvl="1" marL="914400" rtl="0" algn="l">
              <a:spcBef>
                <a:spcPts val="0"/>
              </a:spcBef>
              <a:spcAft>
                <a:spcPts val="0"/>
              </a:spcAft>
              <a:buSzPts val="1400"/>
              <a:buChar char="-"/>
            </a:pPr>
            <a:r>
              <a:rPr lang="en"/>
              <a:t>The velocity is determined by the Reynolds Number, which lets you simulate how a fluid (eg air or water) will act</a:t>
            </a:r>
            <a:endParaRPr/>
          </a:p>
          <a:p>
            <a:pPr indent="-317500" lvl="1" marL="914400" rtl="0" algn="l">
              <a:spcBef>
                <a:spcPts val="0"/>
              </a:spcBef>
              <a:spcAft>
                <a:spcPts val="0"/>
              </a:spcAft>
              <a:buSzPts val="1400"/>
              <a:buChar char="-"/>
            </a:pPr>
            <a:r>
              <a:rPr lang="en"/>
              <a:t>Reynolds number is used in aviation when scaling a model up to a plane b/c they’ll perform differently</a:t>
            </a:r>
            <a:endParaRPr/>
          </a:p>
          <a:p>
            <a:pPr indent="-342900" lvl="0" marL="457200" rtl="0" algn="l">
              <a:spcBef>
                <a:spcPts val="0"/>
              </a:spcBef>
              <a:spcAft>
                <a:spcPts val="0"/>
              </a:spcAft>
              <a:buSzPts val="1800"/>
              <a:buChar char="-"/>
            </a:pPr>
            <a:r>
              <a:rPr lang="en"/>
              <a:t>The boundary layer is a thin layer of air over a plane wing that sticks to the wing because of </a:t>
            </a:r>
            <a:r>
              <a:rPr lang="en"/>
              <a:t>air</a:t>
            </a:r>
            <a:r>
              <a:rPr lang="en"/>
              <a:t> </a:t>
            </a:r>
            <a:r>
              <a:rPr lang="en"/>
              <a:t>viscosity→ this is a laminar layer</a:t>
            </a:r>
            <a:r>
              <a:rPr lang="en"/>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Ailerons</a:t>
            </a:r>
            <a:endParaRPr/>
          </a:p>
        </p:txBody>
      </p:sp>
      <p:sp>
        <p:nvSpPr>
          <p:cNvPr id="133" name="Google Shape;133;p21"/>
          <p:cNvSpPr txBox="1"/>
          <p:nvPr>
            <p:ph idx="1" type="body"/>
          </p:nvPr>
        </p:nvSpPr>
        <p:spPr>
          <a:xfrm>
            <a:off x="306150" y="1301375"/>
            <a:ext cx="5165700" cy="1270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Control the roll of the plane</a:t>
            </a:r>
            <a:endParaRPr/>
          </a:p>
          <a:p>
            <a:pPr indent="-317500" lvl="0" marL="457200" rtl="0" algn="l">
              <a:spcBef>
                <a:spcPts val="0"/>
              </a:spcBef>
              <a:spcAft>
                <a:spcPts val="0"/>
              </a:spcAft>
              <a:buSzPts val="1400"/>
              <a:buChar char="-"/>
            </a:pPr>
            <a:r>
              <a:rPr lang="en"/>
              <a:t>Control system which some of you are working on </a:t>
            </a:r>
            <a:endParaRPr/>
          </a:p>
          <a:p>
            <a:pPr indent="-317500" lvl="0" marL="457200" rtl="0" algn="l">
              <a:spcBef>
                <a:spcPts val="0"/>
              </a:spcBef>
              <a:spcAft>
                <a:spcPts val="0"/>
              </a:spcAft>
              <a:buSzPts val="1400"/>
              <a:buChar char="-"/>
            </a:pPr>
            <a:r>
              <a:rPr lang="en"/>
              <a:t>Sorta like a mini wing on our design</a:t>
            </a:r>
            <a:endParaRPr/>
          </a:p>
          <a:p>
            <a:pPr indent="-304800" lvl="1" marL="914400" rtl="0" algn="l">
              <a:spcBef>
                <a:spcPts val="0"/>
              </a:spcBef>
              <a:spcAft>
                <a:spcPts val="0"/>
              </a:spcAft>
              <a:buSzPts val="1200"/>
              <a:buChar char="-"/>
            </a:pPr>
            <a:r>
              <a:rPr lang="en"/>
              <a:t>Rolls around it’s own torque tube</a:t>
            </a:r>
            <a:endParaRPr/>
          </a:p>
          <a:p>
            <a:pPr indent="0" lvl="0" marL="0" rtl="0" algn="l">
              <a:spcBef>
                <a:spcPts val="1600"/>
              </a:spcBef>
              <a:spcAft>
                <a:spcPts val="1600"/>
              </a:spcAft>
              <a:buNone/>
            </a:pPr>
            <a:r>
              <a:t/>
            </a:r>
            <a:endParaRPr/>
          </a:p>
        </p:txBody>
      </p:sp>
      <p:sp>
        <p:nvSpPr>
          <p:cNvPr id="134" name="Google Shape;134;p21"/>
          <p:cNvSpPr txBox="1"/>
          <p:nvPr>
            <p:ph idx="2" type="body"/>
          </p:nvPr>
        </p:nvSpPr>
        <p:spPr>
          <a:xfrm>
            <a:off x="5650575" y="1211350"/>
            <a:ext cx="3071400" cy="3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Physics </a:t>
            </a:r>
            <a:r>
              <a:rPr lang="en"/>
              <a:t>Equations</a:t>
            </a:r>
            <a:r>
              <a:rPr lang="en"/>
              <a:t>:</a:t>
            </a:r>
            <a:endParaRPr/>
          </a:p>
          <a:p>
            <a:pPr indent="0" lvl="0" marL="0" rtl="0" algn="l">
              <a:spcBef>
                <a:spcPts val="1600"/>
              </a:spcBef>
              <a:spcAft>
                <a:spcPts val="0"/>
              </a:spcAft>
              <a:buNone/>
            </a:pPr>
            <a:r>
              <a:rPr lang="en" u="sng">
                <a:solidFill>
                  <a:schemeClr val="hlink"/>
                </a:solidFill>
                <a:hlinkClick r:id="rId3"/>
              </a:rPr>
              <a:t>Size of Aileron/ Placement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u="sng">
                <a:solidFill>
                  <a:schemeClr val="hlink"/>
                </a:solidFill>
                <a:hlinkClick r:id="rId4"/>
              </a:rPr>
              <a:t>Another resource for this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5" name="Google Shape;135;p21"/>
          <p:cNvPicPr preferRelativeResize="0"/>
          <p:nvPr/>
        </p:nvPicPr>
        <p:blipFill>
          <a:blip r:embed="rId5">
            <a:alphaModFix/>
          </a:blip>
          <a:stretch>
            <a:fillRect/>
          </a:stretch>
        </p:blipFill>
        <p:spPr>
          <a:xfrm>
            <a:off x="5362433" y="2136350"/>
            <a:ext cx="3647678" cy="1155250"/>
          </a:xfrm>
          <a:prstGeom prst="rect">
            <a:avLst/>
          </a:prstGeom>
          <a:noFill/>
          <a:ln>
            <a:noFill/>
          </a:ln>
        </p:spPr>
      </p:pic>
      <p:pic>
        <p:nvPicPr>
          <p:cNvPr id="136" name="Google Shape;136;p21"/>
          <p:cNvPicPr preferRelativeResize="0"/>
          <p:nvPr/>
        </p:nvPicPr>
        <p:blipFill>
          <a:blip r:embed="rId6">
            <a:alphaModFix/>
          </a:blip>
          <a:stretch>
            <a:fillRect/>
          </a:stretch>
        </p:blipFill>
        <p:spPr>
          <a:xfrm>
            <a:off x="152400" y="2723975"/>
            <a:ext cx="5057634" cy="2105141"/>
          </a:xfrm>
          <a:prstGeom prst="rect">
            <a:avLst/>
          </a:prstGeom>
          <a:noFill/>
          <a:ln>
            <a:noFill/>
          </a:ln>
        </p:spPr>
      </p:pic>
      <p:sp>
        <p:nvSpPr>
          <p:cNvPr id="137" name="Google Shape;137;p21"/>
          <p:cNvSpPr/>
          <p:nvPr/>
        </p:nvSpPr>
        <p:spPr>
          <a:xfrm>
            <a:off x="2969750" y="2714625"/>
            <a:ext cx="2143200" cy="8265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1"/>
          <p:cNvPicPr preferRelativeResize="0"/>
          <p:nvPr/>
        </p:nvPicPr>
        <p:blipFill>
          <a:blip r:embed="rId7">
            <a:alphaModFix/>
          </a:blip>
          <a:stretch>
            <a:fillRect/>
          </a:stretch>
        </p:blipFill>
        <p:spPr>
          <a:xfrm>
            <a:off x="421345" y="246566"/>
            <a:ext cx="1383654" cy="964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